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embeddedFontLs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PT Sans" charset="-52"/>
      <p:regular r:id="rId29"/>
      <p:bold r:id="rId30"/>
      <p:italic r:id="rId31"/>
      <p:boldItalic r:id="rId32"/>
    </p:embeddedFont>
    <p:embeddedFont>
      <p:font typeface="Lato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08" y="-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898201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9" name="Shape 3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1" name="Shape 3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7" name="Shape 4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5" name="Shape 4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1" name="Shape 4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1" name="Shape 4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8" name="Shape 4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hape 1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8" y="-1106"/>
            <a:ext cx="12170664" cy="6852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Заголовок раздела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hape 18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8" y="-1106"/>
            <a:ext cx="12170664" cy="68520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Shape 19"/>
          <p:cNvCxnSpPr/>
          <p:nvPr/>
        </p:nvCxnSpPr>
        <p:spPr>
          <a:xfrm flipH="1">
            <a:off x="10937324" y="5808907"/>
            <a:ext cx="561950" cy="847182"/>
          </a:xfrm>
          <a:prstGeom prst="straightConnector1">
            <a:avLst/>
          </a:prstGeom>
          <a:noFill/>
          <a:ln w="28575" cap="flat" cmpd="sng">
            <a:solidFill>
              <a:srgbClr val="215C74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0" name="Shape 20"/>
          <p:cNvSpPr txBox="1"/>
          <p:nvPr/>
        </p:nvSpPr>
        <p:spPr>
          <a:xfrm>
            <a:off x="10736332" y="5686200"/>
            <a:ext cx="535723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2400" b="0" i="0" u="none" strike="noStrike" cap="none">
                <a:solidFill>
                  <a:srgbClr val="215C74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ru-RU" sz="2400" b="0" i="0" u="none" strike="noStrike" cap="none">
              <a:solidFill>
                <a:srgbClr val="215C7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" name="Shape 21"/>
          <p:cNvSpPr txBox="1"/>
          <p:nvPr/>
        </p:nvSpPr>
        <p:spPr>
          <a:xfrm>
            <a:off x="11147942" y="6280878"/>
            <a:ext cx="636690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400" dirty="0">
                <a:solidFill>
                  <a:srgbClr val="215C74"/>
                </a:solidFill>
                <a:latin typeface="Lato"/>
                <a:ea typeface="Lato"/>
                <a:cs typeface="Lato"/>
                <a:sym typeface="Lato"/>
              </a:rPr>
              <a:t>22</a:t>
            </a:r>
          </a:p>
        </p:txBody>
      </p:sp>
      <p:grpSp>
        <p:nvGrpSpPr>
          <p:cNvPr id="22" name="Shape 22"/>
          <p:cNvGrpSpPr/>
          <p:nvPr/>
        </p:nvGrpSpPr>
        <p:grpSpPr>
          <a:xfrm>
            <a:off x="10668" y="5396458"/>
            <a:ext cx="8498124" cy="1461541"/>
            <a:chOff x="10668" y="5396458"/>
            <a:chExt cx="8498124" cy="1461541"/>
          </a:xfrm>
        </p:grpSpPr>
        <p:cxnSp>
          <p:nvCxnSpPr>
            <p:cNvPr id="23" name="Shape 23"/>
            <p:cNvCxnSpPr/>
            <p:nvPr/>
          </p:nvCxnSpPr>
          <p:spPr>
            <a:xfrm rot="10800000" flipH="1">
              <a:off x="10668" y="5396458"/>
              <a:ext cx="1023180" cy="145452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4" name="Shape 24"/>
            <p:cNvCxnSpPr/>
            <p:nvPr/>
          </p:nvCxnSpPr>
          <p:spPr>
            <a:xfrm rot="10800000">
              <a:off x="1033847" y="5396459"/>
              <a:ext cx="1004813" cy="1454519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5" name="Shape 25"/>
            <p:cNvCxnSpPr/>
            <p:nvPr/>
          </p:nvCxnSpPr>
          <p:spPr>
            <a:xfrm flipH="1">
              <a:off x="2023672" y="6280878"/>
              <a:ext cx="5816183" cy="57712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6" name="Shape 26"/>
            <p:cNvCxnSpPr/>
            <p:nvPr/>
          </p:nvCxnSpPr>
          <p:spPr>
            <a:xfrm>
              <a:off x="7839856" y="6280878"/>
              <a:ext cx="668935" cy="528413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7" name="Shape 27"/>
            <p:cNvCxnSpPr/>
            <p:nvPr/>
          </p:nvCxnSpPr>
          <p:spPr>
            <a:xfrm>
              <a:off x="1501413" y="6022771"/>
              <a:ext cx="3145537" cy="83522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раздела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hape 29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8" y="-1106"/>
            <a:ext cx="12170664" cy="68520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" name="Shape 30"/>
          <p:cNvCxnSpPr/>
          <p:nvPr/>
        </p:nvCxnSpPr>
        <p:spPr>
          <a:xfrm flipH="1">
            <a:off x="10937324" y="5808907"/>
            <a:ext cx="561950" cy="847182"/>
          </a:xfrm>
          <a:prstGeom prst="straightConnector1">
            <a:avLst/>
          </a:prstGeom>
          <a:noFill/>
          <a:ln w="28575" cap="flat" cmpd="sng">
            <a:solidFill>
              <a:srgbClr val="215C74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1" name="Shape 31"/>
          <p:cNvSpPr txBox="1"/>
          <p:nvPr/>
        </p:nvSpPr>
        <p:spPr>
          <a:xfrm>
            <a:off x="10736332" y="5686200"/>
            <a:ext cx="535723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2400">
                <a:solidFill>
                  <a:srgbClr val="215C74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ru-RU" sz="2400">
              <a:solidFill>
                <a:srgbClr val="215C7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" name="Shape 32"/>
          <p:cNvSpPr txBox="1"/>
          <p:nvPr/>
        </p:nvSpPr>
        <p:spPr>
          <a:xfrm>
            <a:off x="11147942" y="6280878"/>
            <a:ext cx="708698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400" dirty="0">
                <a:solidFill>
                  <a:srgbClr val="215C74"/>
                </a:solidFill>
                <a:latin typeface="Lato"/>
                <a:ea typeface="Lato"/>
                <a:cs typeface="Lato"/>
                <a:sym typeface="Lato"/>
              </a:rPr>
              <a:t>22</a:t>
            </a:r>
          </a:p>
        </p:txBody>
      </p:sp>
      <p:grpSp>
        <p:nvGrpSpPr>
          <p:cNvPr id="33" name="Shape 33"/>
          <p:cNvGrpSpPr/>
          <p:nvPr/>
        </p:nvGrpSpPr>
        <p:grpSpPr>
          <a:xfrm>
            <a:off x="10668" y="5396458"/>
            <a:ext cx="8498124" cy="1461541"/>
            <a:chOff x="10668" y="5396458"/>
            <a:chExt cx="8498124" cy="1461541"/>
          </a:xfrm>
        </p:grpSpPr>
        <p:cxnSp>
          <p:nvCxnSpPr>
            <p:cNvPr id="34" name="Shape 34"/>
            <p:cNvCxnSpPr/>
            <p:nvPr/>
          </p:nvCxnSpPr>
          <p:spPr>
            <a:xfrm rot="10800000" flipH="1">
              <a:off x="10668" y="5396458"/>
              <a:ext cx="1023180" cy="145452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5" name="Shape 35"/>
            <p:cNvCxnSpPr/>
            <p:nvPr/>
          </p:nvCxnSpPr>
          <p:spPr>
            <a:xfrm rot="10800000">
              <a:off x="1033847" y="5396459"/>
              <a:ext cx="1004813" cy="1454519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6" name="Shape 36"/>
            <p:cNvCxnSpPr/>
            <p:nvPr/>
          </p:nvCxnSpPr>
          <p:spPr>
            <a:xfrm flipH="1">
              <a:off x="2023672" y="6280878"/>
              <a:ext cx="5816183" cy="57712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7" name="Shape 37"/>
            <p:cNvCxnSpPr/>
            <p:nvPr/>
          </p:nvCxnSpPr>
          <p:spPr>
            <a:xfrm>
              <a:off x="7839856" y="6280878"/>
              <a:ext cx="668935" cy="528413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8" name="Shape 38"/>
            <p:cNvCxnSpPr/>
            <p:nvPr/>
          </p:nvCxnSpPr>
          <p:spPr>
            <a:xfrm>
              <a:off x="1501413" y="6022771"/>
              <a:ext cx="3145537" cy="83522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Заголовок раздела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Shape 40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8" y="-1106"/>
            <a:ext cx="12170664" cy="68520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" name="Shape 41"/>
          <p:cNvCxnSpPr/>
          <p:nvPr/>
        </p:nvCxnSpPr>
        <p:spPr>
          <a:xfrm flipH="1">
            <a:off x="10937324" y="5808907"/>
            <a:ext cx="561950" cy="847182"/>
          </a:xfrm>
          <a:prstGeom prst="straightConnector1">
            <a:avLst/>
          </a:prstGeom>
          <a:noFill/>
          <a:ln w="28575" cap="flat" cmpd="sng">
            <a:solidFill>
              <a:srgbClr val="215C74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2" name="Shape 42"/>
          <p:cNvSpPr txBox="1"/>
          <p:nvPr/>
        </p:nvSpPr>
        <p:spPr>
          <a:xfrm>
            <a:off x="10736332" y="5686200"/>
            <a:ext cx="535723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2400">
                <a:solidFill>
                  <a:srgbClr val="215C74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ru-RU" sz="2400">
              <a:solidFill>
                <a:srgbClr val="215C7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" name="Shape 43"/>
          <p:cNvSpPr txBox="1"/>
          <p:nvPr/>
        </p:nvSpPr>
        <p:spPr>
          <a:xfrm>
            <a:off x="11147942" y="6280878"/>
            <a:ext cx="708698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400" dirty="0">
                <a:solidFill>
                  <a:srgbClr val="215C74"/>
                </a:solidFill>
                <a:latin typeface="Lato"/>
                <a:ea typeface="Lato"/>
                <a:cs typeface="Lato"/>
                <a:sym typeface="Lato"/>
              </a:rPr>
              <a:t>22</a:t>
            </a:r>
          </a:p>
        </p:txBody>
      </p:sp>
      <p:grpSp>
        <p:nvGrpSpPr>
          <p:cNvPr id="44" name="Shape 44"/>
          <p:cNvGrpSpPr/>
          <p:nvPr/>
        </p:nvGrpSpPr>
        <p:grpSpPr>
          <a:xfrm>
            <a:off x="10668" y="5396458"/>
            <a:ext cx="8498124" cy="1461541"/>
            <a:chOff x="10668" y="5396458"/>
            <a:chExt cx="8498124" cy="1461541"/>
          </a:xfrm>
        </p:grpSpPr>
        <p:cxnSp>
          <p:nvCxnSpPr>
            <p:cNvPr id="45" name="Shape 45"/>
            <p:cNvCxnSpPr/>
            <p:nvPr/>
          </p:nvCxnSpPr>
          <p:spPr>
            <a:xfrm rot="10800000" flipH="1">
              <a:off x="10668" y="5396458"/>
              <a:ext cx="1023180" cy="145452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46" name="Shape 46"/>
            <p:cNvCxnSpPr/>
            <p:nvPr/>
          </p:nvCxnSpPr>
          <p:spPr>
            <a:xfrm rot="10800000">
              <a:off x="1033847" y="5396459"/>
              <a:ext cx="1004813" cy="1454519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47" name="Shape 47"/>
            <p:cNvCxnSpPr/>
            <p:nvPr/>
          </p:nvCxnSpPr>
          <p:spPr>
            <a:xfrm flipH="1">
              <a:off x="2023672" y="6280878"/>
              <a:ext cx="5816183" cy="57712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48" name="Shape 48"/>
            <p:cNvCxnSpPr/>
            <p:nvPr/>
          </p:nvCxnSpPr>
          <p:spPr>
            <a:xfrm>
              <a:off x="7839856" y="6280878"/>
              <a:ext cx="668935" cy="528413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49" name="Shape 49"/>
            <p:cNvCxnSpPr/>
            <p:nvPr/>
          </p:nvCxnSpPr>
          <p:spPr>
            <a:xfrm>
              <a:off x="1501413" y="6022771"/>
              <a:ext cx="3145537" cy="83522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Заголовок раздела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Shape 5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8" y="-1106"/>
            <a:ext cx="12170664" cy="68520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" name="Shape 52"/>
          <p:cNvCxnSpPr/>
          <p:nvPr/>
        </p:nvCxnSpPr>
        <p:spPr>
          <a:xfrm flipH="1">
            <a:off x="10937324" y="5808907"/>
            <a:ext cx="561950" cy="847182"/>
          </a:xfrm>
          <a:prstGeom prst="straightConnector1">
            <a:avLst/>
          </a:prstGeom>
          <a:noFill/>
          <a:ln w="28575" cap="flat" cmpd="sng">
            <a:solidFill>
              <a:srgbClr val="215C74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3" name="Shape 53"/>
          <p:cNvSpPr txBox="1"/>
          <p:nvPr/>
        </p:nvSpPr>
        <p:spPr>
          <a:xfrm>
            <a:off x="10736332" y="5686200"/>
            <a:ext cx="535723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2400">
                <a:solidFill>
                  <a:srgbClr val="215C74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ru-RU" sz="2400">
              <a:solidFill>
                <a:srgbClr val="215C7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4" name="Shape 54"/>
          <p:cNvSpPr txBox="1"/>
          <p:nvPr/>
        </p:nvSpPr>
        <p:spPr>
          <a:xfrm>
            <a:off x="11147942" y="6280878"/>
            <a:ext cx="636690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rgbClr val="215C74"/>
                </a:solidFill>
                <a:latin typeface="Lato"/>
                <a:ea typeface="Lato"/>
                <a:cs typeface="Lato"/>
                <a:sym typeface="Lato"/>
              </a:rPr>
              <a:t>22</a:t>
            </a:r>
          </a:p>
        </p:txBody>
      </p:sp>
      <p:grpSp>
        <p:nvGrpSpPr>
          <p:cNvPr id="55" name="Shape 55"/>
          <p:cNvGrpSpPr/>
          <p:nvPr/>
        </p:nvGrpSpPr>
        <p:grpSpPr>
          <a:xfrm>
            <a:off x="10668" y="5396458"/>
            <a:ext cx="8498124" cy="1461541"/>
            <a:chOff x="10668" y="5396458"/>
            <a:chExt cx="8498124" cy="1461541"/>
          </a:xfrm>
        </p:grpSpPr>
        <p:cxnSp>
          <p:nvCxnSpPr>
            <p:cNvPr id="56" name="Shape 56"/>
            <p:cNvCxnSpPr/>
            <p:nvPr/>
          </p:nvCxnSpPr>
          <p:spPr>
            <a:xfrm rot="10800000" flipH="1">
              <a:off x="10668" y="5396458"/>
              <a:ext cx="1023180" cy="145452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57" name="Shape 57"/>
            <p:cNvCxnSpPr/>
            <p:nvPr/>
          </p:nvCxnSpPr>
          <p:spPr>
            <a:xfrm rot="10800000">
              <a:off x="1033847" y="5396459"/>
              <a:ext cx="1004813" cy="1454519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58" name="Shape 58"/>
            <p:cNvCxnSpPr/>
            <p:nvPr/>
          </p:nvCxnSpPr>
          <p:spPr>
            <a:xfrm flipH="1">
              <a:off x="2023672" y="6280878"/>
              <a:ext cx="5816183" cy="57712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59" name="Shape 59"/>
            <p:cNvCxnSpPr/>
            <p:nvPr/>
          </p:nvCxnSpPr>
          <p:spPr>
            <a:xfrm>
              <a:off x="7839856" y="6280878"/>
              <a:ext cx="668935" cy="528413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0" name="Shape 60"/>
            <p:cNvCxnSpPr/>
            <p:nvPr/>
          </p:nvCxnSpPr>
          <p:spPr>
            <a:xfrm>
              <a:off x="1501413" y="6022771"/>
              <a:ext cx="3145537" cy="83522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Заголовок раздела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pe 6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8" y="-1106"/>
            <a:ext cx="12170664" cy="68520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Shape 63"/>
          <p:cNvCxnSpPr/>
          <p:nvPr/>
        </p:nvCxnSpPr>
        <p:spPr>
          <a:xfrm flipH="1">
            <a:off x="10937324" y="5808907"/>
            <a:ext cx="561950" cy="847182"/>
          </a:xfrm>
          <a:prstGeom prst="straightConnector1">
            <a:avLst/>
          </a:prstGeom>
          <a:noFill/>
          <a:ln w="28575" cap="flat" cmpd="sng">
            <a:solidFill>
              <a:srgbClr val="215C74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4" name="Shape 64"/>
          <p:cNvSpPr txBox="1"/>
          <p:nvPr/>
        </p:nvSpPr>
        <p:spPr>
          <a:xfrm>
            <a:off x="10736332" y="5686200"/>
            <a:ext cx="535723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2400">
                <a:solidFill>
                  <a:srgbClr val="215C74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ru-RU" sz="2400">
              <a:solidFill>
                <a:srgbClr val="215C7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5" name="Shape 65"/>
          <p:cNvSpPr txBox="1"/>
          <p:nvPr/>
        </p:nvSpPr>
        <p:spPr>
          <a:xfrm>
            <a:off x="11147942" y="6280878"/>
            <a:ext cx="708698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400" dirty="0">
                <a:solidFill>
                  <a:srgbClr val="215C74"/>
                </a:solidFill>
                <a:latin typeface="Lato"/>
                <a:ea typeface="Lato"/>
                <a:cs typeface="Lato"/>
                <a:sym typeface="Lato"/>
              </a:rPr>
              <a:t>22</a:t>
            </a:r>
          </a:p>
        </p:txBody>
      </p:sp>
      <p:grpSp>
        <p:nvGrpSpPr>
          <p:cNvPr id="66" name="Shape 66"/>
          <p:cNvGrpSpPr/>
          <p:nvPr/>
        </p:nvGrpSpPr>
        <p:grpSpPr>
          <a:xfrm>
            <a:off x="10668" y="5396458"/>
            <a:ext cx="8498124" cy="1461541"/>
            <a:chOff x="10668" y="5396458"/>
            <a:chExt cx="8498124" cy="1461541"/>
          </a:xfrm>
        </p:grpSpPr>
        <p:cxnSp>
          <p:nvCxnSpPr>
            <p:cNvPr id="67" name="Shape 67"/>
            <p:cNvCxnSpPr/>
            <p:nvPr/>
          </p:nvCxnSpPr>
          <p:spPr>
            <a:xfrm rot="10800000" flipH="1">
              <a:off x="10668" y="5396458"/>
              <a:ext cx="1023180" cy="145452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8" name="Shape 68"/>
            <p:cNvCxnSpPr/>
            <p:nvPr/>
          </p:nvCxnSpPr>
          <p:spPr>
            <a:xfrm rot="10800000">
              <a:off x="1033847" y="5396459"/>
              <a:ext cx="1004813" cy="1454519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9" name="Shape 69"/>
            <p:cNvCxnSpPr/>
            <p:nvPr/>
          </p:nvCxnSpPr>
          <p:spPr>
            <a:xfrm flipH="1">
              <a:off x="2023672" y="6280878"/>
              <a:ext cx="5816183" cy="57712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70" name="Shape 70"/>
            <p:cNvCxnSpPr/>
            <p:nvPr/>
          </p:nvCxnSpPr>
          <p:spPr>
            <a:xfrm>
              <a:off x="7839856" y="6280878"/>
              <a:ext cx="668935" cy="528413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71" name="Shape 71"/>
            <p:cNvCxnSpPr/>
            <p:nvPr/>
          </p:nvCxnSpPr>
          <p:spPr>
            <a:xfrm>
              <a:off x="1501413" y="6022771"/>
              <a:ext cx="3145537" cy="83522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hape 73"/>
          <p:cNvCxnSpPr/>
          <p:nvPr/>
        </p:nvCxnSpPr>
        <p:spPr>
          <a:xfrm flipH="1">
            <a:off x="10937324" y="5808907"/>
            <a:ext cx="561950" cy="847182"/>
          </a:xfrm>
          <a:prstGeom prst="straightConnector1">
            <a:avLst/>
          </a:prstGeom>
          <a:noFill/>
          <a:ln w="28575" cap="flat" cmpd="sng">
            <a:solidFill>
              <a:srgbClr val="215C74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4" name="Shape 74"/>
          <p:cNvSpPr txBox="1"/>
          <p:nvPr/>
        </p:nvSpPr>
        <p:spPr>
          <a:xfrm>
            <a:off x="10736332" y="5686200"/>
            <a:ext cx="535723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2400">
                <a:solidFill>
                  <a:srgbClr val="215C74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ru-RU" sz="2400">
              <a:solidFill>
                <a:srgbClr val="215C7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5" name="Shape 75"/>
          <p:cNvSpPr txBox="1"/>
          <p:nvPr/>
        </p:nvSpPr>
        <p:spPr>
          <a:xfrm>
            <a:off x="11147942" y="6280878"/>
            <a:ext cx="780706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400" dirty="0">
                <a:solidFill>
                  <a:srgbClr val="215C74"/>
                </a:solidFill>
                <a:latin typeface="Lato"/>
                <a:ea typeface="Lato"/>
                <a:cs typeface="Lato"/>
                <a:sym typeface="Lato"/>
              </a:rPr>
              <a:t>22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объект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Shape 77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8" y="-1106"/>
            <a:ext cx="12170664" cy="68520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" name="Shape 78"/>
          <p:cNvCxnSpPr/>
          <p:nvPr/>
        </p:nvCxnSpPr>
        <p:spPr>
          <a:xfrm rot="10800000" flipH="1">
            <a:off x="10668" y="5396458"/>
            <a:ext cx="1023180" cy="1454520"/>
          </a:xfrm>
          <a:prstGeom prst="straightConnector1">
            <a:avLst/>
          </a:prstGeom>
          <a:noFill/>
          <a:ln w="9525" cap="flat" cmpd="sng">
            <a:solidFill>
              <a:srgbClr val="F2F2F2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9" name="Shape 79"/>
          <p:cNvCxnSpPr/>
          <p:nvPr/>
        </p:nvCxnSpPr>
        <p:spPr>
          <a:xfrm rot="10800000">
            <a:off x="1033847" y="5396459"/>
            <a:ext cx="1004813" cy="1454519"/>
          </a:xfrm>
          <a:prstGeom prst="straightConnector1">
            <a:avLst/>
          </a:prstGeom>
          <a:noFill/>
          <a:ln w="9525" cap="flat" cmpd="sng">
            <a:solidFill>
              <a:srgbClr val="F2F2F2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80" name="Shape 80"/>
          <p:cNvCxnSpPr/>
          <p:nvPr/>
        </p:nvCxnSpPr>
        <p:spPr>
          <a:xfrm flipH="1">
            <a:off x="2023672" y="6280878"/>
            <a:ext cx="5816183" cy="577120"/>
          </a:xfrm>
          <a:prstGeom prst="straightConnector1">
            <a:avLst/>
          </a:prstGeom>
          <a:noFill/>
          <a:ln w="9525" cap="flat" cmpd="sng">
            <a:solidFill>
              <a:srgbClr val="F2F2F2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81" name="Shape 81"/>
          <p:cNvCxnSpPr/>
          <p:nvPr/>
        </p:nvCxnSpPr>
        <p:spPr>
          <a:xfrm>
            <a:off x="7839856" y="6280878"/>
            <a:ext cx="668935" cy="528413"/>
          </a:xfrm>
          <a:prstGeom prst="straightConnector1">
            <a:avLst/>
          </a:prstGeom>
          <a:noFill/>
          <a:ln w="9525" cap="flat" cmpd="sng">
            <a:solidFill>
              <a:srgbClr val="F2F2F2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82" name="Shape 82"/>
          <p:cNvCxnSpPr/>
          <p:nvPr/>
        </p:nvCxnSpPr>
        <p:spPr>
          <a:xfrm>
            <a:off x="1501413" y="6022771"/>
            <a:ext cx="3145537" cy="835227"/>
          </a:xfrm>
          <a:prstGeom prst="straightConnector1">
            <a:avLst/>
          </a:prstGeom>
          <a:noFill/>
          <a:ln w="9525" cap="flat" cmpd="sng">
            <a:solidFill>
              <a:srgbClr val="F2F2F2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39.png"/><Relationship Id="rId9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9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g"/><Relationship Id="rId4" Type="http://schemas.openxmlformats.org/officeDocument/2006/relationships/image" Target="../media/image65.jpeg"/><Relationship Id="rId9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39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1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hape 8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535" y="639727"/>
            <a:ext cx="2335784" cy="875918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/>
          <p:nvPr/>
        </p:nvSpPr>
        <p:spPr>
          <a:xfrm>
            <a:off x="921658" y="4296346"/>
            <a:ext cx="4775054" cy="5277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89"/>
          <p:cNvSpPr/>
          <p:nvPr/>
        </p:nvSpPr>
        <p:spPr>
          <a:xfrm>
            <a:off x="921658" y="4926630"/>
            <a:ext cx="6905606" cy="5422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Shape 90"/>
          <p:cNvSpPr/>
          <p:nvPr/>
        </p:nvSpPr>
        <p:spPr>
          <a:xfrm>
            <a:off x="921657" y="5563707"/>
            <a:ext cx="3613767" cy="5277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/>
          <p:nvPr/>
        </p:nvSpPr>
        <p:spPr>
          <a:xfrm>
            <a:off x="1146628" y="4227187"/>
            <a:ext cx="7866600" cy="2031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ru-RU" sz="2800" b="0" i="0" u="none" strike="noStrike" cap="none">
                <a:solidFill>
                  <a:srgbClr val="215C74"/>
                </a:solidFill>
                <a:latin typeface="PT Sans"/>
                <a:ea typeface="PT Sans"/>
                <a:cs typeface="PT Sans"/>
                <a:sym typeface="PT Sans"/>
              </a:rPr>
              <a:t>СИСТЕМА УПРАВЛЕНИЯ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ru-RU" sz="2800" b="0" i="0" u="none" strike="noStrike" cap="none">
                <a:solidFill>
                  <a:srgbClr val="215C74"/>
                </a:solidFill>
                <a:latin typeface="PT Sans"/>
                <a:ea typeface="PT Sans"/>
                <a:cs typeface="PT Sans"/>
                <a:sym typeface="PT Sans"/>
              </a:rPr>
              <a:t>ЦЕНТРАЛИЗОВАННЫМИ ЗАКУПКАМИ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ru-RU" sz="2800" b="0" i="0" u="none" strike="noStrike" cap="none">
                <a:solidFill>
                  <a:srgbClr val="215C74"/>
                </a:solidFill>
                <a:latin typeface="PT Sans"/>
                <a:ea typeface="PT Sans"/>
                <a:cs typeface="PT Sans"/>
                <a:sym typeface="PT Sans"/>
              </a:rPr>
              <a:t>ТОВАРОВ И УСЛУГ</a:t>
            </a: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97096" y="-1106"/>
            <a:ext cx="265103" cy="685208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/>
          <p:nvPr/>
        </p:nvSpPr>
        <p:spPr>
          <a:xfrm>
            <a:off x="7892689" y="-1269233"/>
            <a:ext cx="731875" cy="731875"/>
          </a:xfrm>
          <a:prstGeom prst="rect">
            <a:avLst/>
          </a:prstGeom>
          <a:solidFill>
            <a:srgbClr val="808083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Shape 94"/>
          <p:cNvSpPr txBox="1"/>
          <p:nvPr/>
        </p:nvSpPr>
        <p:spPr>
          <a:xfrm>
            <a:off x="9040346" y="739862"/>
            <a:ext cx="2278715" cy="7386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ru-RU" sz="2800" b="0" i="0" u="none" strike="noStrike" cap="none">
                <a:solidFill>
                  <a:srgbClr val="215C74"/>
                </a:solidFill>
                <a:latin typeface="PT Sans"/>
                <a:ea typeface="PT Sans"/>
                <a:cs typeface="PT Sans"/>
                <a:sym typeface="PT Sans"/>
              </a:rPr>
              <a:t>     fortis-it.ru</a:t>
            </a:r>
          </a:p>
        </p:txBody>
      </p:sp>
      <p:pic>
        <p:nvPicPr>
          <p:cNvPr id="95" name="Shape 95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8840" y="935803"/>
            <a:ext cx="420727" cy="371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7483" y="1923675"/>
            <a:ext cx="3454399" cy="198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Shape 278"/>
          <p:cNvGrpSpPr/>
          <p:nvPr/>
        </p:nvGrpSpPr>
        <p:grpSpPr>
          <a:xfrm>
            <a:off x="-1395769" y="18024"/>
            <a:ext cx="11409997" cy="8298180"/>
            <a:chOff x="-1395769" y="18024"/>
            <a:chExt cx="11409997" cy="8298180"/>
          </a:xfrm>
        </p:grpSpPr>
        <p:pic>
          <p:nvPicPr>
            <p:cNvPr id="279" name="Shape 279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395769" y="18024"/>
              <a:ext cx="11409997" cy="82981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0" name="Shape 280"/>
            <p:cNvSpPr/>
            <p:nvPr/>
          </p:nvSpPr>
          <p:spPr>
            <a:xfrm>
              <a:off x="3283889" y="3192449"/>
              <a:ext cx="1502795" cy="13914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Shape 281"/>
            <p:cNvSpPr txBox="1"/>
            <p:nvPr/>
          </p:nvSpPr>
          <p:spPr>
            <a:xfrm>
              <a:off x="3204375" y="3156014"/>
              <a:ext cx="1272210" cy="21544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ru-RU" sz="800" cap="non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ПОИСК ПО ТОВАРАМ</a:t>
              </a:r>
            </a:p>
          </p:txBody>
        </p:sp>
      </p:grpSp>
      <p:pic>
        <p:nvPicPr>
          <p:cNvPr id="282" name="Shape 28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20729" y="276886"/>
            <a:ext cx="1930399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Shape 283"/>
          <p:cNvSpPr txBox="1"/>
          <p:nvPr/>
        </p:nvSpPr>
        <p:spPr>
          <a:xfrm>
            <a:off x="8689722" y="1349421"/>
            <a:ext cx="3367957" cy="5314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6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Сбор и обработка заявок подведомственных учреждений на товары и услуги по номенклатуре</a:t>
            </a: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SzPct val="25000"/>
              <a:buNone/>
            </a:pPr>
            <a:r>
              <a:rPr lang="ru-RU" sz="16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Формирование и хранение печатных форм заявок</a:t>
            </a: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SzPct val="25000"/>
              <a:buNone/>
            </a:pPr>
            <a:r>
              <a:rPr lang="ru-RU" sz="16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Поддержка многоэтапного согласования заявок</a:t>
            </a: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SzPct val="25000"/>
              <a:buNone/>
            </a:pPr>
            <a:r>
              <a:rPr lang="ru-RU" sz="16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Консолидация общей потребности</a:t>
            </a: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SzPct val="25000"/>
              <a:buNone/>
            </a:pPr>
            <a:r>
              <a:rPr lang="ru-RU" sz="16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Гибкое управление заявочными кампаниями - настройка доступа по периодам, источникам финансирования, категориям товаров и услуг</a:t>
            </a: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SzPct val="25000"/>
              <a:buNone/>
            </a:pPr>
            <a:r>
              <a:rPr lang="ru-RU" sz="16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Возможность оперативного сбора потребности без использования классификатора</a:t>
            </a:r>
          </a:p>
        </p:txBody>
      </p:sp>
      <p:sp>
        <p:nvSpPr>
          <p:cNvPr id="284" name="Shape 284"/>
          <p:cNvSpPr/>
          <p:nvPr/>
        </p:nvSpPr>
        <p:spPr>
          <a:xfrm>
            <a:off x="8098757" y="1414113"/>
            <a:ext cx="478708" cy="478708"/>
          </a:xfrm>
          <a:prstGeom prst="ellipse">
            <a:avLst/>
          </a:prstGeom>
          <a:solidFill>
            <a:srgbClr val="44ABC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1</a:t>
            </a:r>
          </a:p>
        </p:txBody>
      </p:sp>
      <p:sp>
        <p:nvSpPr>
          <p:cNvPr id="285" name="Shape 285"/>
          <p:cNvSpPr txBox="1"/>
          <p:nvPr/>
        </p:nvSpPr>
        <p:spPr>
          <a:xfrm>
            <a:off x="1014954" y="807058"/>
            <a:ext cx="5115502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Сбор и обработка заявок на закупки</a:t>
            </a:r>
          </a:p>
        </p:txBody>
      </p:sp>
      <p:sp>
        <p:nvSpPr>
          <p:cNvPr id="286" name="Shape 286"/>
          <p:cNvSpPr txBox="1"/>
          <p:nvPr/>
        </p:nvSpPr>
        <p:spPr>
          <a:xfrm>
            <a:off x="637197" y="276886"/>
            <a:ext cx="6650568" cy="5232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60000" marR="0" lvl="0" indent="-4399" algn="l" rtl="0">
              <a:spcBef>
                <a:spcPts val="0"/>
              </a:spcBef>
              <a:buSzPct val="25000"/>
              <a:buNone/>
            </a:pPr>
            <a:r>
              <a:rPr lang="ru-RU" sz="2800" cap="none">
                <a:solidFill>
                  <a:srgbClr val="215C74"/>
                </a:solidFill>
                <a:latin typeface="PT Sans"/>
                <a:ea typeface="PT Sans"/>
                <a:cs typeface="PT Sans"/>
                <a:sym typeface="PT Sans"/>
              </a:rPr>
              <a:t>ПОДСИСТЕМА «ПОТРЕБНОСТИ»</a:t>
            </a:r>
          </a:p>
        </p:txBody>
      </p:sp>
      <p:sp>
        <p:nvSpPr>
          <p:cNvPr id="287" name="Shape 287"/>
          <p:cNvSpPr/>
          <p:nvPr/>
        </p:nvSpPr>
        <p:spPr>
          <a:xfrm>
            <a:off x="8098757" y="2390508"/>
            <a:ext cx="478708" cy="478708"/>
          </a:xfrm>
          <a:prstGeom prst="ellipse">
            <a:avLst/>
          </a:prstGeom>
          <a:solidFill>
            <a:srgbClr val="44ABC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2</a:t>
            </a:r>
          </a:p>
        </p:txBody>
      </p:sp>
      <p:sp>
        <p:nvSpPr>
          <p:cNvPr id="288" name="Shape 288"/>
          <p:cNvSpPr/>
          <p:nvPr/>
        </p:nvSpPr>
        <p:spPr>
          <a:xfrm>
            <a:off x="8098757" y="3149923"/>
            <a:ext cx="478708" cy="478708"/>
          </a:xfrm>
          <a:prstGeom prst="ellipse">
            <a:avLst/>
          </a:prstGeom>
          <a:solidFill>
            <a:srgbClr val="44ABC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3</a:t>
            </a:r>
          </a:p>
        </p:txBody>
      </p:sp>
      <p:sp>
        <p:nvSpPr>
          <p:cNvPr id="289" name="Shape 289"/>
          <p:cNvSpPr/>
          <p:nvPr/>
        </p:nvSpPr>
        <p:spPr>
          <a:xfrm>
            <a:off x="8098757" y="3767203"/>
            <a:ext cx="478708" cy="478708"/>
          </a:xfrm>
          <a:prstGeom prst="ellipse">
            <a:avLst/>
          </a:prstGeom>
          <a:solidFill>
            <a:srgbClr val="44ABC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4</a:t>
            </a:r>
          </a:p>
        </p:txBody>
      </p:sp>
      <p:sp>
        <p:nvSpPr>
          <p:cNvPr id="290" name="Shape 290"/>
          <p:cNvSpPr/>
          <p:nvPr/>
        </p:nvSpPr>
        <p:spPr>
          <a:xfrm>
            <a:off x="8098757" y="4387178"/>
            <a:ext cx="478708" cy="478708"/>
          </a:xfrm>
          <a:prstGeom prst="ellipse">
            <a:avLst/>
          </a:prstGeom>
          <a:solidFill>
            <a:srgbClr val="44ABC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5</a:t>
            </a:r>
          </a:p>
        </p:txBody>
      </p:sp>
      <p:sp>
        <p:nvSpPr>
          <p:cNvPr id="291" name="Shape 291"/>
          <p:cNvSpPr/>
          <p:nvPr/>
        </p:nvSpPr>
        <p:spPr>
          <a:xfrm>
            <a:off x="8098757" y="5903939"/>
            <a:ext cx="478708" cy="478708"/>
          </a:xfrm>
          <a:prstGeom prst="ellipse">
            <a:avLst/>
          </a:prstGeom>
          <a:solidFill>
            <a:srgbClr val="44ABC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/>
        </p:nvSpPr>
        <p:spPr>
          <a:xfrm>
            <a:off x="637197" y="276886"/>
            <a:ext cx="5663016" cy="5232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60000" marR="0" lvl="0" indent="-4399" algn="l" rtl="0">
              <a:spcBef>
                <a:spcPts val="0"/>
              </a:spcBef>
              <a:buSzPct val="25000"/>
              <a:buNone/>
            </a:pPr>
            <a:r>
              <a:rPr lang="ru-RU" sz="2800" cap="none">
                <a:solidFill>
                  <a:srgbClr val="215C74"/>
                </a:solidFill>
                <a:latin typeface="PT Sans"/>
                <a:ea typeface="PT Sans"/>
                <a:cs typeface="PT Sans"/>
                <a:sym typeface="PT Sans"/>
              </a:rPr>
              <a:t>ПОДСИСТЕМА «ЗАКУПКИ»</a:t>
            </a:r>
          </a:p>
        </p:txBody>
      </p:sp>
      <p:pic>
        <p:nvPicPr>
          <p:cNvPr id="297" name="Shape 29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20729" y="276886"/>
            <a:ext cx="1930399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Shape 298"/>
          <p:cNvSpPr txBox="1"/>
          <p:nvPr/>
        </p:nvSpPr>
        <p:spPr>
          <a:xfrm>
            <a:off x="1038387" y="1757590"/>
            <a:ext cx="3084164" cy="40934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6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Автоматизированное формирование лотов на основе собранных заявок</a:t>
            </a:r>
          </a:p>
          <a:p>
            <a:pPr marL="0" marR="0" lvl="0" indent="0" algn="l" rtl="0">
              <a:spcBef>
                <a:spcPts val="4000"/>
              </a:spcBef>
              <a:spcAft>
                <a:spcPts val="0"/>
              </a:spcAft>
              <a:buSzPct val="25000"/>
              <a:buNone/>
            </a:pPr>
            <a:r>
              <a:rPr lang="ru-RU" sz="16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Формирование НМЦК</a:t>
            </a:r>
          </a:p>
          <a:p>
            <a:pPr marL="0" marR="0" lvl="0" indent="0" algn="l" rtl="0">
              <a:spcBef>
                <a:spcPts val="4000"/>
              </a:spcBef>
              <a:spcAft>
                <a:spcPts val="0"/>
              </a:spcAft>
              <a:buSzPct val="25000"/>
              <a:buNone/>
            </a:pPr>
            <a:r>
              <a:rPr lang="ru-RU" sz="16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Формирование планов распределений</a:t>
            </a:r>
          </a:p>
          <a:p>
            <a:pPr marL="0" marR="0" lvl="0" indent="0" algn="l" rtl="0">
              <a:spcBef>
                <a:spcPts val="4000"/>
              </a:spcBef>
              <a:spcAft>
                <a:spcPts val="0"/>
              </a:spcAft>
              <a:buSzPct val="25000"/>
              <a:buNone/>
            </a:pPr>
            <a:r>
              <a:rPr lang="ru-RU" sz="16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Учет и информирование участников о стадиях подготовки и проведения закупок</a:t>
            </a:r>
          </a:p>
        </p:txBody>
      </p:sp>
      <p:sp>
        <p:nvSpPr>
          <p:cNvPr id="299" name="Shape 299"/>
          <p:cNvSpPr/>
          <p:nvPr/>
        </p:nvSpPr>
        <p:spPr>
          <a:xfrm>
            <a:off x="407831" y="1738322"/>
            <a:ext cx="579236" cy="579236"/>
          </a:xfrm>
          <a:prstGeom prst="ellipse">
            <a:avLst/>
          </a:prstGeom>
          <a:solidFill>
            <a:srgbClr val="44ABC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300" name="Shape 300"/>
          <p:cNvSpPr/>
          <p:nvPr/>
        </p:nvSpPr>
        <p:spPr>
          <a:xfrm>
            <a:off x="407831" y="2888666"/>
            <a:ext cx="579236" cy="579236"/>
          </a:xfrm>
          <a:prstGeom prst="ellipse">
            <a:avLst/>
          </a:prstGeom>
          <a:solidFill>
            <a:srgbClr val="44ABC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301" name="Shape 301"/>
          <p:cNvSpPr/>
          <p:nvPr/>
        </p:nvSpPr>
        <p:spPr>
          <a:xfrm>
            <a:off x="407831" y="3800314"/>
            <a:ext cx="579236" cy="579236"/>
          </a:xfrm>
          <a:prstGeom prst="ellipse">
            <a:avLst/>
          </a:prstGeom>
          <a:solidFill>
            <a:srgbClr val="44ABC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302" name="Shape 302"/>
          <p:cNvSpPr/>
          <p:nvPr/>
        </p:nvSpPr>
        <p:spPr>
          <a:xfrm>
            <a:off x="407831" y="4805989"/>
            <a:ext cx="579236" cy="579236"/>
          </a:xfrm>
          <a:prstGeom prst="ellipse">
            <a:avLst/>
          </a:prstGeom>
          <a:solidFill>
            <a:srgbClr val="44ABC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303" name="Shape 303"/>
          <p:cNvSpPr txBox="1"/>
          <p:nvPr/>
        </p:nvSpPr>
        <p:spPr>
          <a:xfrm>
            <a:off x="1014954" y="807058"/>
            <a:ext cx="8359981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Подготовка и учет централизованных и совместных закупок</a:t>
            </a:r>
          </a:p>
        </p:txBody>
      </p:sp>
      <p:pic>
        <p:nvPicPr>
          <p:cNvPr id="304" name="Shape 30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1194" y="49320"/>
            <a:ext cx="11409997" cy="82981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5" name="Shape 305"/>
          <p:cNvGrpSpPr/>
          <p:nvPr/>
        </p:nvGrpSpPr>
        <p:grpSpPr>
          <a:xfrm>
            <a:off x="4560685" y="2862177"/>
            <a:ext cx="9445599" cy="6869527"/>
            <a:chOff x="2089310" y="40714"/>
            <a:chExt cx="11409997" cy="8298180"/>
          </a:xfrm>
        </p:grpSpPr>
        <p:pic>
          <p:nvPicPr>
            <p:cNvPr id="306" name="Shape 306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89310" y="40714"/>
              <a:ext cx="11409997" cy="82981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7" name="Shape 307"/>
            <p:cNvSpPr/>
            <p:nvPr/>
          </p:nvSpPr>
          <p:spPr>
            <a:xfrm>
              <a:off x="5915603" y="1987300"/>
              <a:ext cx="815205" cy="170483"/>
            </a:xfrm>
            <a:prstGeom prst="rect">
              <a:avLst/>
            </a:prstGeom>
            <a:solidFill>
              <a:srgbClr val="F2F7F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Shape 308"/>
            <p:cNvSpPr txBox="1"/>
            <p:nvPr/>
          </p:nvSpPr>
          <p:spPr>
            <a:xfrm>
              <a:off x="5839955" y="1958935"/>
              <a:ext cx="660692" cy="18589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ru-RU" sz="400" b="1">
                  <a:solidFill>
                    <a:srgbClr val="3EADEE"/>
                  </a:solidFill>
                  <a:latin typeface="Calibri"/>
                  <a:ea typeface="Calibri"/>
                  <a:cs typeface="Calibri"/>
                  <a:sym typeface="Calibri"/>
                </a:rPr>
                <a:t>portal@portal.ru</a:t>
              </a:r>
            </a:p>
          </p:txBody>
        </p:sp>
        <p:sp>
          <p:nvSpPr>
            <p:cNvPr id="309" name="Shape 309"/>
            <p:cNvSpPr/>
            <p:nvPr/>
          </p:nvSpPr>
          <p:spPr>
            <a:xfrm>
              <a:off x="6895700" y="1987300"/>
              <a:ext cx="721495" cy="170483"/>
            </a:xfrm>
            <a:prstGeom prst="rect">
              <a:avLst/>
            </a:prstGeom>
            <a:solidFill>
              <a:srgbClr val="F2F7F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Shape 310"/>
            <p:cNvSpPr txBox="1"/>
            <p:nvPr/>
          </p:nvSpPr>
          <p:spPr>
            <a:xfrm>
              <a:off x="6824443" y="1973118"/>
              <a:ext cx="668438" cy="18589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ru-RU" sz="400" b="1">
                  <a:solidFill>
                    <a:srgbClr val="3EADEE"/>
                  </a:solidFill>
                  <a:latin typeface="Calibri"/>
                  <a:ea typeface="Calibri"/>
                  <a:cs typeface="Calibri"/>
                  <a:sym typeface="Calibri"/>
                </a:rPr>
                <a:t>8 (800) 000-00-00</a:t>
              </a:r>
            </a:p>
          </p:txBody>
        </p:sp>
        <p:sp>
          <p:nvSpPr>
            <p:cNvPr id="311" name="Shape 311"/>
            <p:cNvSpPr/>
            <p:nvPr/>
          </p:nvSpPr>
          <p:spPr>
            <a:xfrm>
              <a:off x="5213917" y="2090056"/>
              <a:ext cx="410255" cy="67728"/>
            </a:xfrm>
            <a:prstGeom prst="rect">
              <a:avLst/>
            </a:prstGeom>
            <a:solidFill>
              <a:srgbClr val="F2F7F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5133896" y="4089419"/>
              <a:ext cx="228750" cy="125069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5133896" y="4719471"/>
              <a:ext cx="228750" cy="1250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5133896" y="5355119"/>
              <a:ext cx="228750" cy="1250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4759594" y="1987551"/>
              <a:ext cx="410255" cy="159699"/>
            </a:xfrm>
            <a:prstGeom prst="rect">
              <a:avLst/>
            </a:prstGeom>
            <a:solidFill>
              <a:srgbClr val="F2F7F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Shape 32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95769" y="16530"/>
            <a:ext cx="11409997" cy="8298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Shape 32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20729" y="276886"/>
            <a:ext cx="1930399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Shape 322"/>
          <p:cNvSpPr txBox="1"/>
          <p:nvPr/>
        </p:nvSpPr>
        <p:spPr>
          <a:xfrm>
            <a:off x="8689722" y="1452940"/>
            <a:ext cx="3367957" cy="38164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6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Инструментарий для работы ведомственной комиссии по согласованию документации самостоятельных закупок</a:t>
            </a: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SzPct val="25000"/>
              <a:buNone/>
            </a:pPr>
            <a:r>
              <a:rPr lang="ru-RU" sz="16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Контроль публикации в региональной системе закупок и/или ЕИС</a:t>
            </a: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SzPct val="25000"/>
              <a:buNone/>
            </a:pPr>
            <a:r>
              <a:rPr lang="ru-RU" sz="16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Автоматизированная проверка опубликованной информации в ЕИС</a:t>
            </a: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SzPct val="25000"/>
              <a:buNone/>
            </a:pPr>
            <a:r>
              <a:rPr lang="ru-RU" sz="16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Подробный структурный анализ всех закупок ведомства</a:t>
            </a:r>
          </a:p>
        </p:txBody>
      </p:sp>
      <p:sp>
        <p:nvSpPr>
          <p:cNvPr id="323" name="Shape 323"/>
          <p:cNvSpPr/>
          <p:nvPr/>
        </p:nvSpPr>
        <p:spPr>
          <a:xfrm>
            <a:off x="8048492" y="1467367"/>
            <a:ext cx="579236" cy="579236"/>
          </a:xfrm>
          <a:prstGeom prst="ellipse">
            <a:avLst/>
          </a:prstGeom>
          <a:solidFill>
            <a:srgbClr val="44ABC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1</a:t>
            </a:r>
          </a:p>
        </p:txBody>
      </p:sp>
      <p:sp>
        <p:nvSpPr>
          <p:cNvPr id="324" name="Shape 324"/>
          <p:cNvSpPr txBox="1"/>
          <p:nvPr/>
        </p:nvSpPr>
        <p:spPr>
          <a:xfrm>
            <a:off x="1014954" y="807058"/>
            <a:ext cx="8537145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Контроль подготовки и публикации самостоятельных закупок</a:t>
            </a:r>
          </a:p>
        </p:txBody>
      </p:sp>
      <p:sp>
        <p:nvSpPr>
          <p:cNvPr id="325" name="Shape 325"/>
          <p:cNvSpPr txBox="1"/>
          <p:nvPr/>
        </p:nvSpPr>
        <p:spPr>
          <a:xfrm>
            <a:off x="637200" y="276886"/>
            <a:ext cx="5599007" cy="5232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60000" marR="0" lvl="0" indent="-4399" algn="l" rtl="0">
              <a:spcBef>
                <a:spcPts val="0"/>
              </a:spcBef>
              <a:buSzPct val="25000"/>
              <a:buNone/>
            </a:pPr>
            <a:r>
              <a:rPr lang="ru-RU" sz="2800" cap="none">
                <a:solidFill>
                  <a:srgbClr val="215C74"/>
                </a:solidFill>
                <a:latin typeface="PT Sans"/>
                <a:ea typeface="PT Sans"/>
                <a:cs typeface="PT Sans"/>
                <a:sym typeface="PT Sans"/>
              </a:rPr>
              <a:t>ПОДСИСТЕМА «ЗАКУПКИ»</a:t>
            </a:r>
          </a:p>
        </p:txBody>
      </p:sp>
      <p:sp>
        <p:nvSpPr>
          <p:cNvPr id="326" name="Shape 326"/>
          <p:cNvSpPr/>
          <p:nvPr/>
        </p:nvSpPr>
        <p:spPr>
          <a:xfrm>
            <a:off x="8048492" y="2709666"/>
            <a:ext cx="579236" cy="579236"/>
          </a:xfrm>
          <a:prstGeom prst="ellipse">
            <a:avLst/>
          </a:prstGeom>
          <a:solidFill>
            <a:srgbClr val="44ABC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2</a:t>
            </a:r>
          </a:p>
        </p:txBody>
      </p:sp>
      <p:sp>
        <p:nvSpPr>
          <p:cNvPr id="327" name="Shape 327"/>
          <p:cNvSpPr/>
          <p:nvPr/>
        </p:nvSpPr>
        <p:spPr>
          <a:xfrm>
            <a:off x="8048492" y="3741660"/>
            <a:ext cx="579236" cy="579236"/>
          </a:xfrm>
          <a:prstGeom prst="ellipse">
            <a:avLst/>
          </a:prstGeom>
          <a:solidFill>
            <a:srgbClr val="44ABC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3</a:t>
            </a:r>
          </a:p>
        </p:txBody>
      </p:sp>
      <p:sp>
        <p:nvSpPr>
          <p:cNvPr id="328" name="Shape 328"/>
          <p:cNvSpPr/>
          <p:nvPr/>
        </p:nvSpPr>
        <p:spPr>
          <a:xfrm>
            <a:off x="8048492" y="4671385"/>
            <a:ext cx="579236" cy="579236"/>
          </a:xfrm>
          <a:prstGeom prst="ellipse">
            <a:avLst/>
          </a:prstGeom>
          <a:solidFill>
            <a:srgbClr val="44ABC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4</a:t>
            </a:r>
          </a:p>
        </p:txBody>
      </p:sp>
      <p:pic>
        <p:nvPicPr>
          <p:cNvPr id="329" name="Shape 329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190" y="1554112"/>
            <a:ext cx="8572500" cy="6234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Shape 33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9310" y="40714"/>
            <a:ext cx="11409997" cy="8298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Shape 33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3921" y="2843890"/>
            <a:ext cx="9429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Shape 336"/>
          <p:cNvSpPr txBox="1"/>
          <p:nvPr/>
        </p:nvSpPr>
        <p:spPr>
          <a:xfrm>
            <a:off x="637197" y="276886"/>
            <a:ext cx="6284809" cy="5232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60000" marR="0" lvl="0" indent="-4399" algn="l" rtl="0">
              <a:spcBef>
                <a:spcPts val="0"/>
              </a:spcBef>
              <a:buSzPct val="25000"/>
              <a:buNone/>
            </a:pPr>
            <a:r>
              <a:rPr lang="ru-RU" sz="2800" cap="none">
                <a:solidFill>
                  <a:srgbClr val="215C74"/>
                </a:solidFill>
                <a:latin typeface="PT Sans"/>
                <a:ea typeface="PT Sans"/>
                <a:cs typeface="PT Sans"/>
                <a:sym typeface="PT Sans"/>
              </a:rPr>
              <a:t>ПОДСИСТЕМА «КОНТРАКТЫ»</a:t>
            </a:r>
          </a:p>
        </p:txBody>
      </p:sp>
      <p:pic>
        <p:nvPicPr>
          <p:cNvPr id="337" name="Shape 337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20729" y="276886"/>
            <a:ext cx="1930399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Shape 338"/>
          <p:cNvSpPr txBox="1"/>
          <p:nvPr/>
        </p:nvSpPr>
        <p:spPr>
          <a:xfrm>
            <a:off x="1038387" y="1757590"/>
            <a:ext cx="3084164" cy="38472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6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Учет спецификации закупок товаров и услуг</a:t>
            </a:r>
          </a:p>
          <a:p>
            <a:pPr marL="0" marR="0" lvl="0" indent="0" algn="l" rtl="0">
              <a:spcBef>
                <a:spcPts val="4000"/>
              </a:spcBef>
              <a:spcAft>
                <a:spcPts val="0"/>
              </a:spcAft>
              <a:buSzPct val="25000"/>
              <a:buNone/>
            </a:pPr>
            <a:r>
              <a:rPr lang="ru-RU" sz="16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Автоматизированный учет стадий исполнения контракта</a:t>
            </a:r>
          </a:p>
          <a:p>
            <a:pPr marL="0" marR="0" lvl="0" indent="0" algn="l" rtl="0">
              <a:spcBef>
                <a:spcPts val="4000"/>
              </a:spcBef>
              <a:spcAft>
                <a:spcPts val="0"/>
              </a:spcAft>
              <a:buSzPct val="25000"/>
              <a:buNone/>
            </a:pPr>
            <a:r>
              <a:rPr lang="ru-RU" sz="16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Импорт базы данных заключенных контрактов </a:t>
            </a:r>
            <a:br>
              <a:rPr lang="ru-RU" sz="16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16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из ЕИС</a:t>
            </a:r>
          </a:p>
          <a:p>
            <a:pPr marL="0" marR="0" lvl="0" indent="0" algn="l" rtl="0">
              <a:spcBef>
                <a:spcPts val="4000"/>
              </a:spcBef>
              <a:spcAft>
                <a:spcPts val="0"/>
              </a:spcAft>
              <a:buSzPct val="25000"/>
              <a:buNone/>
            </a:pPr>
            <a:r>
              <a:rPr lang="ru-RU" sz="16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Отражение факта поставок товаров и оказания услуг</a:t>
            </a:r>
          </a:p>
        </p:txBody>
      </p:sp>
      <p:sp>
        <p:nvSpPr>
          <p:cNvPr id="339" name="Shape 339"/>
          <p:cNvSpPr/>
          <p:nvPr/>
        </p:nvSpPr>
        <p:spPr>
          <a:xfrm>
            <a:off x="407831" y="1738322"/>
            <a:ext cx="579236" cy="579236"/>
          </a:xfrm>
          <a:prstGeom prst="ellipse">
            <a:avLst/>
          </a:prstGeom>
          <a:solidFill>
            <a:srgbClr val="44ABC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340" name="Shape 340"/>
          <p:cNvSpPr/>
          <p:nvPr/>
        </p:nvSpPr>
        <p:spPr>
          <a:xfrm>
            <a:off x="407831" y="2794641"/>
            <a:ext cx="579236" cy="579236"/>
          </a:xfrm>
          <a:prstGeom prst="ellipse">
            <a:avLst/>
          </a:prstGeom>
          <a:solidFill>
            <a:srgbClr val="44ABC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341" name="Shape 341"/>
          <p:cNvSpPr/>
          <p:nvPr/>
        </p:nvSpPr>
        <p:spPr>
          <a:xfrm>
            <a:off x="407831" y="3800314"/>
            <a:ext cx="579236" cy="579236"/>
          </a:xfrm>
          <a:prstGeom prst="ellipse">
            <a:avLst/>
          </a:prstGeom>
          <a:solidFill>
            <a:srgbClr val="44ABC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342" name="Shape 342"/>
          <p:cNvSpPr/>
          <p:nvPr/>
        </p:nvSpPr>
        <p:spPr>
          <a:xfrm>
            <a:off x="407831" y="4973801"/>
            <a:ext cx="579236" cy="579236"/>
          </a:xfrm>
          <a:prstGeom prst="ellipse">
            <a:avLst/>
          </a:prstGeom>
          <a:solidFill>
            <a:srgbClr val="44ABC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343" name="Shape 343"/>
          <p:cNvSpPr txBox="1"/>
          <p:nvPr/>
        </p:nvSpPr>
        <p:spPr>
          <a:xfrm>
            <a:off x="1014954" y="807058"/>
            <a:ext cx="4070345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Ведение реестра контрактов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Shape 34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95769" y="17957"/>
            <a:ext cx="11409997" cy="8298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Shape 34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20729" y="276886"/>
            <a:ext cx="1930399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Shape 350"/>
          <p:cNvSpPr txBox="1"/>
          <p:nvPr/>
        </p:nvSpPr>
        <p:spPr>
          <a:xfrm>
            <a:off x="8689722" y="1452940"/>
            <a:ext cx="3367957" cy="45243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6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Анализ сведений об объемах плановой и фактической потребности подведомственных учреждений</a:t>
            </a:r>
          </a:p>
          <a:p>
            <a:pPr marL="0" marR="0" lvl="0" indent="0" algn="l" rtl="0">
              <a:spcBef>
                <a:spcPts val="3200"/>
              </a:spcBef>
              <a:spcAft>
                <a:spcPts val="0"/>
              </a:spcAft>
              <a:buSzPct val="25000"/>
              <a:buNone/>
            </a:pPr>
            <a:r>
              <a:rPr lang="ru-RU" sz="16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Анализ динамики цен на закупаемые товары и услуги</a:t>
            </a:r>
          </a:p>
          <a:p>
            <a:pPr marL="0" marR="0" lvl="0" indent="0" algn="l" rtl="0">
              <a:spcBef>
                <a:spcPts val="3200"/>
              </a:spcBef>
              <a:spcAft>
                <a:spcPts val="0"/>
              </a:spcAft>
              <a:buSzPct val="25000"/>
              <a:buNone/>
            </a:pPr>
            <a:r>
              <a:rPr lang="ru-RU" sz="16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Динамика подготовки закупок, заключения и исполнения контрактов</a:t>
            </a:r>
          </a:p>
          <a:p>
            <a:pPr marL="0" marR="0" lvl="0" indent="0" algn="l" rtl="0">
              <a:spcBef>
                <a:spcPts val="3200"/>
              </a:spcBef>
              <a:spcAft>
                <a:spcPts val="0"/>
              </a:spcAft>
              <a:buSzPct val="25000"/>
              <a:buNone/>
            </a:pPr>
            <a:r>
              <a:rPr lang="ru-RU" sz="16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Анализ всех проводимых закупок </a:t>
            </a:r>
            <a:br>
              <a:rPr lang="ru-RU" sz="16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16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и заключенных контрактов подведомственными учреждениями</a:t>
            </a:r>
          </a:p>
        </p:txBody>
      </p:sp>
      <p:sp>
        <p:nvSpPr>
          <p:cNvPr id="351" name="Shape 351"/>
          <p:cNvSpPr/>
          <p:nvPr/>
        </p:nvSpPr>
        <p:spPr>
          <a:xfrm>
            <a:off x="8048492" y="1467367"/>
            <a:ext cx="579236" cy="579236"/>
          </a:xfrm>
          <a:prstGeom prst="ellipse">
            <a:avLst/>
          </a:prstGeom>
          <a:solidFill>
            <a:srgbClr val="44ABC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1</a:t>
            </a:r>
          </a:p>
        </p:txBody>
      </p:sp>
      <p:sp>
        <p:nvSpPr>
          <p:cNvPr id="352" name="Shape 352"/>
          <p:cNvSpPr txBox="1"/>
          <p:nvPr/>
        </p:nvSpPr>
        <p:spPr>
          <a:xfrm>
            <a:off x="1014954" y="807058"/>
            <a:ext cx="8584851" cy="430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2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Информация, используемая для принятия управленческих решений</a:t>
            </a:r>
          </a:p>
        </p:txBody>
      </p:sp>
      <p:sp>
        <p:nvSpPr>
          <p:cNvPr id="353" name="Shape 353"/>
          <p:cNvSpPr/>
          <p:nvPr/>
        </p:nvSpPr>
        <p:spPr>
          <a:xfrm>
            <a:off x="8048492" y="2863328"/>
            <a:ext cx="579236" cy="579236"/>
          </a:xfrm>
          <a:prstGeom prst="ellipse">
            <a:avLst/>
          </a:prstGeom>
          <a:solidFill>
            <a:srgbClr val="44ABC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2</a:t>
            </a:r>
          </a:p>
        </p:txBody>
      </p:sp>
      <p:sp>
        <p:nvSpPr>
          <p:cNvPr id="354" name="Shape 354"/>
          <p:cNvSpPr/>
          <p:nvPr/>
        </p:nvSpPr>
        <p:spPr>
          <a:xfrm>
            <a:off x="8048492" y="3846698"/>
            <a:ext cx="579236" cy="579236"/>
          </a:xfrm>
          <a:prstGeom prst="ellipse">
            <a:avLst/>
          </a:prstGeom>
          <a:solidFill>
            <a:srgbClr val="44ABC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3</a:t>
            </a:r>
          </a:p>
        </p:txBody>
      </p:sp>
      <p:sp>
        <p:nvSpPr>
          <p:cNvPr id="355" name="Shape 355"/>
          <p:cNvSpPr/>
          <p:nvPr/>
        </p:nvSpPr>
        <p:spPr>
          <a:xfrm>
            <a:off x="8079489" y="4944976"/>
            <a:ext cx="579236" cy="579236"/>
          </a:xfrm>
          <a:prstGeom prst="ellipse">
            <a:avLst/>
          </a:prstGeom>
          <a:solidFill>
            <a:srgbClr val="44ABC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4</a:t>
            </a:r>
          </a:p>
        </p:txBody>
      </p:sp>
      <p:sp>
        <p:nvSpPr>
          <p:cNvPr id="356" name="Shape 356"/>
          <p:cNvSpPr txBox="1"/>
          <p:nvPr/>
        </p:nvSpPr>
        <p:spPr>
          <a:xfrm>
            <a:off x="637199" y="276886"/>
            <a:ext cx="6632281" cy="5232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60000" marR="0" lvl="0" indent="-4399" algn="l" rtl="0">
              <a:spcBef>
                <a:spcPts val="0"/>
              </a:spcBef>
              <a:buSzPct val="25000"/>
              <a:buNone/>
            </a:pPr>
            <a:r>
              <a:rPr lang="ru-RU" sz="2800" cap="none">
                <a:solidFill>
                  <a:srgbClr val="215C74"/>
                </a:solidFill>
                <a:latin typeface="PT Sans"/>
                <a:ea typeface="PT Sans"/>
                <a:cs typeface="PT Sans"/>
                <a:sym typeface="PT Sans"/>
              </a:rPr>
              <a:t>АНАЛИТИЧЕСКАЯ ПОДСИСТЕМА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/>
          <p:nvPr/>
        </p:nvSpPr>
        <p:spPr>
          <a:xfrm>
            <a:off x="1948722" y="2957659"/>
            <a:ext cx="7777637" cy="1937916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83D8F0">
              <a:alpha val="17647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Shape 362"/>
          <p:cNvSpPr txBox="1"/>
          <p:nvPr/>
        </p:nvSpPr>
        <p:spPr>
          <a:xfrm>
            <a:off x="637200" y="292275"/>
            <a:ext cx="9084701" cy="492442"/>
          </a:xfrm>
          <a:prstGeom prst="rect">
            <a:avLst/>
          </a:prstGeom>
          <a:solidFill>
            <a:srgbClr val="215C7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600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ИНТЕГРАЦИЯ С ИНФОРМАЦИОННЫМИ СИСТЕМАМИ</a:t>
            </a:r>
          </a:p>
        </p:txBody>
      </p:sp>
      <p:pic>
        <p:nvPicPr>
          <p:cNvPr id="363" name="Shape 36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81766" y="4457460"/>
            <a:ext cx="1343471" cy="881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Shape 36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1173" y="3323360"/>
            <a:ext cx="1062287" cy="827673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Shape 365"/>
          <p:cNvSpPr/>
          <p:nvPr/>
        </p:nvSpPr>
        <p:spPr>
          <a:xfrm>
            <a:off x="4776091" y="3126197"/>
            <a:ext cx="4604885" cy="14773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000" b="1" cap="none">
                <a:solidFill>
                  <a:srgbClr val="215C74"/>
                </a:solidFill>
                <a:latin typeface="PT Sans"/>
                <a:ea typeface="PT Sans"/>
                <a:cs typeface="PT Sans"/>
                <a:sym typeface="PT Sans"/>
              </a:rPr>
              <a:t>СИСТЕМА УПРАВЛЕНИЯ ЦЕНТРАЛИЗОВАННЫМИ ЗАКУПКАМИ ТОВАРОВ И УСЛУГ</a:t>
            </a:r>
          </a:p>
        </p:txBody>
      </p:sp>
      <p:pic>
        <p:nvPicPr>
          <p:cNvPr id="366" name="Shape 366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6506" y="3179936"/>
            <a:ext cx="1634490" cy="1519788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Shape 367"/>
          <p:cNvSpPr/>
          <p:nvPr/>
        </p:nvSpPr>
        <p:spPr>
          <a:xfrm flipH="1">
            <a:off x="803046" y="4080160"/>
            <a:ext cx="1714660" cy="1558782"/>
          </a:xfrm>
          <a:prstGeom prst="arc">
            <a:avLst>
              <a:gd name="adj1" fmla="val 16200000"/>
              <a:gd name="adj2" fmla="val 0"/>
            </a:avLst>
          </a:prstGeom>
          <a:noFill/>
          <a:ln w="28575" cap="flat" cmpd="sng">
            <a:solidFill>
              <a:srgbClr val="AEABAB"/>
            </a:solidFill>
            <a:prstDash val="solid"/>
            <a:miter/>
            <a:headEnd type="stealth" w="lg" len="lg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Shape 368"/>
          <p:cNvSpPr/>
          <p:nvPr/>
        </p:nvSpPr>
        <p:spPr>
          <a:xfrm rot="10800000" flipH="1">
            <a:off x="9223689" y="1644178"/>
            <a:ext cx="1714660" cy="1558782"/>
          </a:xfrm>
          <a:prstGeom prst="arc">
            <a:avLst>
              <a:gd name="adj1" fmla="val 16200000"/>
              <a:gd name="adj2" fmla="val 5508372"/>
            </a:avLst>
          </a:prstGeom>
          <a:noFill/>
          <a:ln w="28575" cap="flat" cmpd="sng">
            <a:solidFill>
              <a:srgbClr val="AEABAB"/>
            </a:solidFill>
            <a:prstDash val="solid"/>
            <a:miter/>
            <a:headEnd type="stealth" w="lg" len="lg"/>
            <a:tailEnd type="stealth" w="lg" len="lg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Shape 369"/>
          <p:cNvSpPr/>
          <p:nvPr/>
        </p:nvSpPr>
        <p:spPr>
          <a:xfrm rot="10800000">
            <a:off x="803046" y="2226663"/>
            <a:ext cx="1714660" cy="1558782"/>
          </a:xfrm>
          <a:prstGeom prst="arc">
            <a:avLst>
              <a:gd name="adj1" fmla="val 16200000"/>
              <a:gd name="adj2" fmla="val 0"/>
            </a:avLst>
          </a:prstGeom>
          <a:noFill/>
          <a:ln w="28575" cap="flat" cmpd="sng">
            <a:solidFill>
              <a:srgbClr val="AEABAB"/>
            </a:solidFill>
            <a:prstDash val="solid"/>
            <a:miter/>
            <a:headEnd type="stealth" w="lg" len="lg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Shape 370"/>
          <p:cNvSpPr/>
          <p:nvPr/>
        </p:nvSpPr>
        <p:spPr>
          <a:xfrm>
            <a:off x="637200" y="1204123"/>
            <a:ext cx="3536510" cy="707578"/>
          </a:xfrm>
          <a:prstGeom prst="rect">
            <a:avLst/>
          </a:prstGeom>
          <a:solidFill>
            <a:srgbClr val="FBC93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600">
                <a:solidFill>
                  <a:srgbClr val="215C74"/>
                </a:solidFill>
                <a:latin typeface="PT Sans"/>
                <a:ea typeface="PT Sans"/>
                <a:cs typeface="PT Sans"/>
                <a:sym typeface="PT Sans"/>
              </a:rPr>
              <a:t>Единая информационная система в сфере закупок (ЕИС) zakupki.gov.ru</a:t>
            </a:r>
          </a:p>
        </p:txBody>
      </p:sp>
      <p:sp>
        <p:nvSpPr>
          <p:cNvPr id="371" name="Shape 371"/>
          <p:cNvSpPr/>
          <p:nvPr/>
        </p:nvSpPr>
        <p:spPr>
          <a:xfrm>
            <a:off x="763652" y="5017053"/>
            <a:ext cx="3410057" cy="707578"/>
          </a:xfrm>
          <a:prstGeom prst="rect">
            <a:avLst/>
          </a:prstGeom>
          <a:solidFill>
            <a:srgbClr val="FBC93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600">
                <a:solidFill>
                  <a:srgbClr val="215C74"/>
                </a:solidFill>
                <a:latin typeface="PT Sans"/>
                <a:ea typeface="PT Sans"/>
                <a:cs typeface="PT Sans"/>
                <a:sym typeface="PT Sans"/>
              </a:rPr>
              <a:t>Аналитические базы данных цен </a:t>
            </a:r>
            <a:br>
              <a:rPr lang="ru-RU" sz="1600">
                <a:solidFill>
                  <a:srgbClr val="215C74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1600">
                <a:solidFill>
                  <a:srgbClr val="215C74"/>
                </a:solidFill>
                <a:latin typeface="PT Sans"/>
                <a:ea typeface="PT Sans"/>
                <a:cs typeface="PT Sans"/>
                <a:sym typeface="PT Sans"/>
              </a:rPr>
              <a:t>на продукцию</a:t>
            </a:r>
          </a:p>
        </p:txBody>
      </p:sp>
      <p:sp>
        <p:nvSpPr>
          <p:cNvPr id="372" name="Shape 372"/>
          <p:cNvSpPr/>
          <p:nvPr/>
        </p:nvSpPr>
        <p:spPr>
          <a:xfrm>
            <a:off x="6581842" y="5017051"/>
            <a:ext cx="3144517" cy="707578"/>
          </a:xfrm>
          <a:prstGeom prst="rect">
            <a:avLst/>
          </a:prstGeom>
          <a:solidFill>
            <a:srgbClr val="FBC93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600">
                <a:solidFill>
                  <a:srgbClr val="215C74"/>
                </a:solidFill>
                <a:latin typeface="PT Sans"/>
                <a:ea typeface="PT Sans"/>
                <a:cs typeface="PT Sans"/>
                <a:sym typeface="PT Sans"/>
              </a:rPr>
              <a:t>Ведомственные ИС (бюджетирование, бухгалтерия)</a:t>
            </a:r>
          </a:p>
        </p:txBody>
      </p:sp>
      <p:sp>
        <p:nvSpPr>
          <p:cNvPr id="373" name="Shape 373"/>
          <p:cNvSpPr/>
          <p:nvPr/>
        </p:nvSpPr>
        <p:spPr>
          <a:xfrm>
            <a:off x="6506892" y="1204123"/>
            <a:ext cx="3215009" cy="707578"/>
          </a:xfrm>
          <a:prstGeom prst="rect">
            <a:avLst/>
          </a:prstGeom>
          <a:solidFill>
            <a:srgbClr val="FBC93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600">
                <a:solidFill>
                  <a:srgbClr val="215C74"/>
                </a:solidFill>
                <a:latin typeface="PT Sans"/>
                <a:ea typeface="PT Sans"/>
                <a:cs typeface="PT Sans"/>
                <a:sym typeface="PT Sans"/>
              </a:rPr>
              <a:t>Региональная информационная система закупок</a:t>
            </a:r>
          </a:p>
        </p:txBody>
      </p:sp>
      <p:sp>
        <p:nvSpPr>
          <p:cNvPr id="374" name="Shape 374"/>
          <p:cNvSpPr txBox="1"/>
          <p:nvPr/>
        </p:nvSpPr>
        <p:spPr>
          <a:xfrm>
            <a:off x="568187" y="1966456"/>
            <a:ext cx="4693925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600" b="1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Сведения об опубликованных закупках, размещенных контрактах </a:t>
            </a:r>
            <a:r>
              <a:rPr lang="ru-RU" sz="16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/>
            </a:r>
            <a:br>
              <a:rPr lang="ru-RU" sz="16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16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(открытые форматы обмена)</a:t>
            </a:r>
          </a:p>
        </p:txBody>
      </p:sp>
      <p:sp>
        <p:nvSpPr>
          <p:cNvPr id="375" name="Shape 375"/>
          <p:cNvSpPr txBox="1"/>
          <p:nvPr/>
        </p:nvSpPr>
        <p:spPr>
          <a:xfrm>
            <a:off x="5875523" y="1966456"/>
            <a:ext cx="3905959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 sz="1600" b="1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Информация в рамках планирования и подготовки публикации закупок</a:t>
            </a:r>
            <a:r>
              <a:rPr lang="ru-RU" sz="16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/>
            </a:r>
            <a:br>
              <a:rPr lang="ru-RU" sz="16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16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(индивидуальные форматы обмена)</a:t>
            </a:r>
          </a:p>
        </p:txBody>
      </p:sp>
      <p:sp>
        <p:nvSpPr>
          <p:cNvPr id="376" name="Shape 376"/>
          <p:cNvSpPr txBox="1"/>
          <p:nvPr/>
        </p:nvSpPr>
        <p:spPr>
          <a:xfrm>
            <a:off x="637200" y="5752571"/>
            <a:ext cx="4693925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600" b="1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Сведения о ценах, сформированные на основе мониторинга контрактов </a:t>
            </a:r>
            <a:br>
              <a:rPr lang="ru-RU" sz="1600" b="1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16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(индивидуальные форматы обмена)</a:t>
            </a:r>
          </a:p>
        </p:txBody>
      </p:sp>
      <p:sp>
        <p:nvSpPr>
          <p:cNvPr id="377" name="Shape 377"/>
          <p:cNvSpPr txBox="1"/>
          <p:nvPr/>
        </p:nvSpPr>
        <p:spPr>
          <a:xfrm>
            <a:off x="5393067" y="5752571"/>
            <a:ext cx="4463366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 sz="1600" b="1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Информация о планируемом и фактическом финансировании, оплата по контрактам</a:t>
            </a:r>
            <a:r>
              <a:rPr lang="ru-RU" sz="16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/>
            </a:r>
            <a:br>
              <a:rPr lang="ru-RU" sz="16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16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(индивидуальные форматы обмена)</a:t>
            </a:r>
          </a:p>
        </p:txBody>
      </p:sp>
      <p:sp>
        <p:nvSpPr>
          <p:cNvPr id="378" name="Shape 378"/>
          <p:cNvSpPr/>
          <p:nvPr/>
        </p:nvSpPr>
        <p:spPr>
          <a:xfrm rot="10800000" flipH="1">
            <a:off x="9223689" y="3920334"/>
            <a:ext cx="1714660" cy="1558782"/>
          </a:xfrm>
          <a:prstGeom prst="arc">
            <a:avLst>
              <a:gd name="adj1" fmla="val 16200000"/>
              <a:gd name="adj2" fmla="val 5508372"/>
            </a:avLst>
          </a:prstGeom>
          <a:noFill/>
          <a:ln w="28575" cap="flat" cmpd="sng">
            <a:solidFill>
              <a:srgbClr val="AEABAB"/>
            </a:solidFill>
            <a:prstDash val="solid"/>
            <a:miter/>
            <a:headEnd type="stealth" w="lg" len="lg"/>
            <a:tailEnd type="stealth" w="lg" len="lg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/>
          <p:nvPr/>
        </p:nvSpPr>
        <p:spPr>
          <a:xfrm>
            <a:off x="637200" y="276886"/>
            <a:ext cx="6266520" cy="523219"/>
          </a:xfrm>
          <a:prstGeom prst="rect">
            <a:avLst/>
          </a:prstGeom>
          <a:solidFill>
            <a:srgbClr val="215C7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60000" marR="0" lvl="0" indent="-4399" algn="l" rtl="0">
              <a:spcBef>
                <a:spcPts val="0"/>
              </a:spcBef>
              <a:buSzPct val="25000"/>
              <a:buNone/>
            </a:pPr>
            <a:r>
              <a:rPr lang="ru-RU" sz="2800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ТЕХНИЧЕСКИЕ ТРЕБОВАНИЯ</a:t>
            </a:r>
          </a:p>
        </p:txBody>
      </p:sp>
      <p:pic>
        <p:nvPicPr>
          <p:cNvPr id="384" name="Shape 38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81766" y="4457460"/>
            <a:ext cx="1343471" cy="881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Shape 38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1173" y="3323360"/>
            <a:ext cx="1062287" cy="827673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Shape 386"/>
          <p:cNvSpPr txBox="1"/>
          <p:nvPr/>
        </p:nvSpPr>
        <p:spPr>
          <a:xfrm>
            <a:off x="642462" y="886486"/>
            <a:ext cx="6261257" cy="523219"/>
          </a:xfrm>
          <a:prstGeom prst="rect">
            <a:avLst/>
          </a:prstGeom>
          <a:solidFill>
            <a:srgbClr val="215C7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60000" marR="0" lvl="0" indent="-4399" algn="l" rtl="0">
              <a:spcBef>
                <a:spcPts val="0"/>
              </a:spcBef>
              <a:buSzPct val="25000"/>
              <a:buNone/>
            </a:pPr>
            <a:r>
              <a:rPr lang="ru-RU" sz="2800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К  АППАРАТНЫМ СИСТЕМАМ</a:t>
            </a:r>
          </a:p>
        </p:txBody>
      </p:sp>
      <p:pic>
        <p:nvPicPr>
          <p:cNvPr id="387" name="Shape 387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561"/>
          <a:stretch/>
        </p:blipFill>
        <p:spPr>
          <a:xfrm>
            <a:off x="0" y="1780106"/>
            <a:ext cx="2168446" cy="4299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Shape 388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9571"/>
          <a:stretch/>
        </p:blipFill>
        <p:spPr>
          <a:xfrm>
            <a:off x="10400268" y="2680968"/>
            <a:ext cx="1791730" cy="3552981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Shape 389"/>
          <p:cNvSpPr txBox="1"/>
          <p:nvPr/>
        </p:nvSpPr>
        <p:spPr>
          <a:xfrm>
            <a:off x="2680100" y="1827368"/>
            <a:ext cx="6486760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800" b="1">
                <a:solidFill>
                  <a:srgbClr val="215C74"/>
                </a:solidFill>
                <a:latin typeface="PT Sans"/>
                <a:ea typeface="PT Sans"/>
                <a:cs typeface="PT Sans"/>
                <a:sym typeface="PT Sans"/>
              </a:rPr>
              <a:t>Минимальные требования </a:t>
            </a:r>
            <a:br>
              <a:rPr lang="ru-RU" sz="2800" b="1">
                <a:solidFill>
                  <a:srgbClr val="215C74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2800" b="1">
                <a:solidFill>
                  <a:srgbClr val="215C74"/>
                </a:solidFill>
                <a:latin typeface="PT Sans"/>
                <a:ea typeface="PT Sans"/>
                <a:cs typeface="PT Sans"/>
                <a:sym typeface="PT Sans"/>
              </a:rPr>
              <a:t>к серверу приложений и баз данных:</a:t>
            </a:r>
          </a:p>
        </p:txBody>
      </p:sp>
      <p:sp>
        <p:nvSpPr>
          <p:cNvPr id="390" name="Shape 390"/>
          <p:cNvSpPr txBox="1"/>
          <p:nvPr/>
        </p:nvSpPr>
        <p:spPr>
          <a:xfrm>
            <a:off x="2680100" y="4876514"/>
            <a:ext cx="5853900" cy="954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800" b="1">
                <a:solidFill>
                  <a:srgbClr val="215C74"/>
                </a:solidFill>
                <a:latin typeface="PT Sans"/>
                <a:ea typeface="PT Sans"/>
                <a:cs typeface="PT Sans"/>
                <a:sym typeface="PT Sans"/>
              </a:rPr>
              <a:t>Минимальные требования </a:t>
            </a:r>
            <a:br>
              <a:rPr lang="ru-RU" sz="2800" b="1">
                <a:solidFill>
                  <a:srgbClr val="215C74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2800" b="1">
                <a:solidFill>
                  <a:srgbClr val="215C74"/>
                </a:solidFill>
                <a:latin typeface="PT Sans"/>
                <a:ea typeface="PT Sans"/>
                <a:cs typeface="PT Sans"/>
                <a:sym typeface="PT Sans"/>
              </a:rPr>
              <a:t>к АРМ пользователя:</a:t>
            </a:r>
          </a:p>
        </p:txBody>
      </p:sp>
      <p:sp>
        <p:nvSpPr>
          <p:cNvPr id="391" name="Shape 391"/>
          <p:cNvSpPr txBox="1"/>
          <p:nvPr/>
        </p:nvSpPr>
        <p:spPr>
          <a:xfrm>
            <a:off x="2680100" y="2781475"/>
            <a:ext cx="8846076" cy="14311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98475" marR="0" lvl="0" indent="-498475" algn="l" rtl="0">
              <a:spcBef>
                <a:spcPts val="0"/>
              </a:spcBef>
              <a:spcAft>
                <a:spcPts val="0"/>
              </a:spcAft>
              <a:buClr>
                <a:srgbClr val="FBC933"/>
              </a:buClr>
              <a:buSzPct val="129999"/>
              <a:buFont typeface="Noto Sans Symbols"/>
              <a:buChar char="✓"/>
            </a:pPr>
            <a:r>
              <a:rPr lang="ru-RU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Процессор – два 4-х ядерных Intel® Xeon® Processor, частота не менее 2,66 ГГц;</a:t>
            </a:r>
          </a:p>
          <a:p>
            <a:pPr marL="498475" marR="0" lvl="0" indent="-498475" algn="l" rtl="0">
              <a:spcBef>
                <a:spcPts val="600"/>
              </a:spcBef>
              <a:spcAft>
                <a:spcPts val="0"/>
              </a:spcAft>
              <a:buClr>
                <a:srgbClr val="FBC933"/>
              </a:buClr>
              <a:buSzPct val="129999"/>
              <a:buFont typeface="Noto Sans Symbols"/>
              <a:buChar char="✓"/>
            </a:pPr>
            <a:r>
              <a:rPr lang="ru-RU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Оперативная память – 16 Гигабайт; </a:t>
            </a:r>
          </a:p>
          <a:p>
            <a:pPr marL="498475" marR="0" lvl="0" indent="-498475" algn="l" rtl="0">
              <a:spcBef>
                <a:spcPts val="600"/>
              </a:spcBef>
              <a:spcAft>
                <a:spcPts val="0"/>
              </a:spcAft>
              <a:buClr>
                <a:srgbClr val="FBC933"/>
              </a:buClr>
              <a:buSzPct val="129999"/>
              <a:buFont typeface="Noto Sans Symbols"/>
              <a:buChar char="✓"/>
            </a:pPr>
            <a:r>
              <a:rPr lang="ru-RU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HDD 1 Тб SAS RAID1;</a:t>
            </a:r>
          </a:p>
          <a:p>
            <a:pPr marL="498475" marR="0" lvl="0" indent="-498475" algn="l" rtl="0">
              <a:spcBef>
                <a:spcPts val="600"/>
              </a:spcBef>
              <a:spcAft>
                <a:spcPts val="0"/>
              </a:spcAft>
              <a:buClr>
                <a:srgbClr val="FBC933"/>
              </a:buClr>
              <a:buSzPct val="129999"/>
              <a:buFont typeface="Noto Sans Symbols"/>
              <a:buChar char="✓"/>
            </a:pPr>
            <a:r>
              <a:rPr lang="ru-RU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Сеть Ethernet RJ-45 – 2 порта (1 Gb/s).</a:t>
            </a:r>
          </a:p>
        </p:txBody>
      </p:sp>
      <p:sp>
        <p:nvSpPr>
          <p:cNvPr id="392" name="Shape 392"/>
          <p:cNvSpPr txBox="1"/>
          <p:nvPr/>
        </p:nvSpPr>
        <p:spPr>
          <a:xfrm>
            <a:off x="2680100" y="6026932"/>
            <a:ext cx="40881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98475" marR="0" lvl="0" indent="-498475" algn="l" rtl="0">
              <a:spcBef>
                <a:spcPts val="0"/>
              </a:spcBef>
              <a:buClr>
                <a:srgbClr val="FBC933"/>
              </a:buClr>
              <a:buSzPct val="129999"/>
              <a:buFont typeface="Noto Sans Symbols"/>
              <a:buChar char="✓"/>
            </a:pPr>
            <a:r>
              <a:rPr lang="ru-RU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Наличие доступа к сети Интернет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Shape 397"/>
          <p:cNvPicPr preferRelativeResize="0"/>
          <p:nvPr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8601" y="1709925"/>
            <a:ext cx="5056633" cy="4599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Shape 398"/>
          <p:cNvPicPr preferRelativeResize="0"/>
          <p:nvPr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1640" y="1709925"/>
            <a:ext cx="5056633" cy="4599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Shape 399"/>
          <p:cNvPicPr preferRelativeResize="0"/>
          <p:nvPr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2350" y="1709925"/>
            <a:ext cx="5056633" cy="4599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Shape 40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20729" y="276886"/>
            <a:ext cx="1930399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Shape 401"/>
          <p:cNvSpPr txBox="1"/>
          <p:nvPr/>
        </p:nvSpPr>
        <p:spPr>
          <a:xfrm>
            <a:off x="637199" y="292275"/>
            <a:ext cx="8701673" cy="49244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600" cap="none">
                <a:solidFill>
                  <a:srgbClr val="215C74"/>
                </a:solidFill>
                <a:latin typeface="PT Sans"/>
                <a:ea typeface="PT Sans"/>
                <a:cs typeface="PT Sans"/>
                <a:sym typeface="PT Sans"/>
              </a:rPr>
              <a:t>ОБЩИЕ ЭФФЕКТЫ — ДОСТИГНУТЫЕ РЕЗУЛЬТАТЫ</a:t>
            </a:r>
          </a:p>
        </p:txBody>
      </p:sp>
      <p:sp>
        <p:nvSpPr>
          <p:cNvPr id="402" name="Shape 402"/>
          <p:cNvSpPr txBox="1"/>
          <p:nvPr/>
        </p:nvSpPr>
        <p:spPr>
          <a:xfrm>
            <a:off x="1053167" y="2548500"/>
            <a:ext cx="2515433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Экономия до 15%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бюджетных средств*</a:t>
            </a:r>
          </a:p>
        </p:txBody>
      </p:sp>
      <p:sp>
        <p:nvSpPr>
          <p:cNvPr id="403" name="Shape 403"/>
          <p:cNvSpPr txBox="1"/>
          <p:nvPr/>
        </p:nvSpPr>
        <p:spPr>
          <a:xfrm>
            <a:off x="-373039" y="5218976"/>
            <a:ext cx="3941640" cy="101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Эффективное обслуживания </a:t>
            </a:r>
            <a:b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материально-технической </a:t>
            </a:r>
            <a:b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базы</a:t>
            </a:r>
          </a:p>
        </p:txBody>
      </p:sp>
      <p:sp>
        <p:nvSpPr>
          <p:cNvPr id="404" name="Shape 404"/>
          <p:cNvSpPr txBox="1"/>
          <p:nvPr/>
        </p:nvSpPr>
        <p:spPr>
          <a:xfrm>
            <a:off x="4392117" y="2548500"/>
            <a:ext cx="3215849" cy="101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Повышение качества используемой продукции</a:t>
            </a:r>
            <a:b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 в отрасли</a:t>
            </a:r>
          </a:p>
        </p:txBody>
      </p:sp>
      <p:sp>
        <p:nvSpPr>
          <p:cNvPr id="405" name="Shape 405"/>
          <p:cNvSpPr txBox="1"/>
          <p:nvPr/>
        </p:nvSpPr>
        <p:spPr>
          <a:xfrm>
            <a:off x="8274570" y="2548500"/>
            <a:ext cx="3478498" cy="13234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Онлайн мониторинг и оценка реального  состояния материальной оснащенности отрасли</a:t>
            </a:r>
          </a:p>
        </p:txBody>
      </p:sp>
      <p:sp>
        <p:nvSpPr>
          <p:cNvPr id="406" name="Shape 406"/>
          <p:cNvSpPr txBox="1"/>
          <p:nvPr/>
        </p:nvSpPr>
        <p:spPr>
          <a:xfrm>
            <a:off x="8378570" y="5218976"/>
            <a:ext cx="3409138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Глубокий анализ и контроль </a:t>
            </a:r>
            <a:b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закупок по отрасли</a:t>
            </a:r>
          </a:p>
        </p:txBody>
      </p:sp>
      <p:sp>
        <p:nvSpPr>
          <p:cNvPr id="407" name="Shape 407"/>
          <p:cNvSpPr txBox="1"/>
          <p:nvPr/>
        </p:nvSpPr>
        <p:spPr>
          <a:xfrm>
            <a:off x="4921012" y="5218976"/>
            <a:ext cx="2686954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Повышение</a:t>
            </a:r>
            <a:b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прозрачности закупок</a:t>
            </a:r>
          </a:p>
        </p:txBody>
      </p:sp>
      <p:pic>
        <p:nvPicPr>
          <p:cNvPr id="408" name="Shape 408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6489" y="1648891"/>
            <a:ext cx="869630" cy="869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Shape 409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3081" y="4557782"/>
            <a:ext cx="1048029" cy="608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Shape 410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7281" y="1766796"/>
            <a:ext cx="824229" cy="740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Shape 411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8553" y="4527803"/>
            <a:ext cx="1078456" cy="613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Shape 412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2291" y="4422553"/>
            <a:ext cx="892515" cy="743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Shape 413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3253" y="1806128"/>
            <a:ext cx="777569" cy="676148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Shape 414"/>
          <p:cNvSpPr txBox="1"/>
          <p:nvPr/>
        </p:nvSpPr>
        <p:spPr>
          <a:xfrm>
            <a:off x="2030553" y="6332482"/>
            <a:ext cx="8795998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800" i="1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*реальная экономия на основе результатов внедрения системы в одном из регионов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Shape 41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20729" y="276886"/>
            <a:ext cx="1930399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Shape 420"/>
          <p:cNvSpPr txBox="1"/>
          <p:nvPr/>
        </p:nvSpPr>
        <p:spPr>
          <a:xfrm>
            <a:off x="637200" y="276886"/>
            <a:ext cx="6339672" cy="5232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60000" marR="0" lvl="0" indent="-4399" algn="l" rtl="0">
              <a:spcBef>
                <a:spcPts val="0"/>
              </a:spcBef>
              <a:buSzPct val="25000"/>
              <a:buNone/>
            </a:pPr>
            <a:r>
              <a:rPr lang="ru-RU" sz="2800" cap="none">
                <a:solidFill>
                  <a:srgbClr val="215C74"/>
                </a:solidFill>
                <a:latin typeface="PT Sans"/>
                <a:ea typeface="PT Sans"/>
                <a:cs typeface="PT Sans"/>
                <a:sym typeface="PT Sans"/>
              </a:rPr>
              <a:t>ЭКОНОМИЧЕСКИЕ ЭФФЕКТЫ</a:t>
            </a:r>
          </a:p>
        </p:txBody>
      </p:sp>
      <p:pic>
        <p:nvPicPr>
          <p:cNvPr id="421" name="Shape 421"/>
          <p:cNvPicPr preferRelativeResize="0"/>
          <p:nvPr/>
        </p:nvPicPr>
        <p:blipFill rotWithShape="1">
          <a:blip r:embed="rId4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9236" y="2444318"/>
            <a:ext cx="4388929" cy="3942595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Shape 422"/>
          <p:cNvSpPr/>
          <p:nvPr/>
        </p:nvSpPr>
        <p:spPr>
          <a:xfrm>
            <a:off x="637200" y="1699907"/>
            <a:ext cx="11013929" cy="4201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62000" marR="0" lvl="0" indent="-584200" algn="l" rtl="0">
              <a:spcBef>
                <a:spcPts val="0"/>
              </a:spcBef>
              <a:spcAft>
                <a:spcPts val="0"/>
              </a:spcAft>
              <a:buClr>
                <a:srgbClr val="FBC933"/>
              </a:buClr>
              <a:buSzPct val="150000"/>
              <a:buFont typeface="Calibri"/>
              <a:buAutoNum type="arabicPeriod"/>
            </a:pPr>
            <a:r>
              <a:rPr lang="ru-RU" sz="24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Достижение экономии при проведении закупок за счет ввода инструмента независимой экспертизы цен </a:t>
            </a:r>
          </a:p>
          <a:p>
            <a:pPr marL="762000" marR="5080" lvl="0" indent="-584200" algn="l" rtl="0">
              <a:spcBef>
                <a:spcPts val="4500"/>
              </a:spcBef>
              <a:spcAft>
                <a:spcPts val="0"/>
              </a:spcAft>
              <a:buClr>
                <a:srgbClr val="FBC933"/>
              </a:buClr>
              <a:buSzPct val="150000"/>
              <a:buFont typeface="Calibri"/>
              <a:buAutoNum type="arabicPeriod"/>
            </a:pPr>
            <a:r>
              <a:rPr lang="ru-RU" sz="24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Повышение качества оказания медицинских услуг за счет повышения  качества используемых материалов и эффективного обслуживания ресурсов</a:t>
            </a:r>
          </a:p>
          <a:p>
            <a:pPr marL="762000" marR="5080" lvl="0" indent="-584200" algn="l" rtl="0">
              <a:spcBef>
                <a:spcPts val="4500"/>
              </a:spcBef>
              <a:buClr>
                <a:srgbClr val="FBC933"/>
              </a:buClr>
              <a:buSzPct val="150000"/>
              <a:buFont typeface="Calibri"/>
              <a:buAutoNum type="arabicPeriod"/>
            </a:pPr>
            <a:r>
              <a:rPr lang="ru-RU" sz="24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Общее снижение расходов на обеспечивающий персонал за счет централизации обработки информации и автоматизации рутинных операций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Shape 42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679" y="-1917"/>
            <a:ext cx="121765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Shape 428"/>
          <p:cNvSpPr/>
          <p:nvPr/>
        </p:nvSpPr>
        <p:spPr>
          <a:xfrm>
            <a:off x="0" y="1437021"/>
            <a:ext cx="2421467" cy="5419061"/>
          </a:xfrm>
          <a:prstGeom prst="rect">
            <a:avLst/>
          </a:prstGeom>
          <a:solidFill>
            <a:srgbClr val="215C7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Shape 429"/>
          <p:cNvSpPr/>
          <p:nvPr/>
        </p:nvSpPr>
        <p:spPr>
          <a:xfrm>
            <a:off x="2411941" y="1437024"/>
            <a:ext cx="2472266" cy="5419059"/>
          </a:xfrm>
          <a:prstGeom prst="rect">
            <a:avLst/>
          </a:prstGeom>
          <a:solidFill>
            <a:srgbClr val="83D8F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Shape 430"/>
          <p:cNvSpPr/>
          <p:nvPr/>
        </p:nvSpPr>
        <p:spPr>
          <a:xfrm>
            <a:off x="4874682" y="1437021"/>
            <a:ext cx="2421467" cy="5419061"/>
          </a:xfrm>
          <a:prstGeom prst="rect">
            <a:avLst/>
          </a:prstGeom>
          <a:solidFill>
            <a:srgbClr val="3EADE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Shape 431"/>
          <p:cNvSpPr/>
          <p:nvPr/>
        </p:nvSpPr>
        <p:spPr>
          <a:xfrm>
            <a:off x="7286625" y="1437024"/>
            <a:ext cx="2472266" cy="5419059"/>
          </a:xfrm>
          <a:prstGeom prst="rect">
            <a:avLst/>
          </a:prstGeom>
          <a:solidFill>
            <a:srgbClr val="FBC93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Shape 432"/>
          <p:cNvSpPr/>
          <p:nvPr/>
        </p:nvSpPr>
        <p:spPr>
          <a:xfrm>
            <a:off x="9749367" y="1437021"/>
            <a:ext cx="2421467" cy="5419061"/>
          </a:xfrm>
          <a:prstGeom prst="rect">
            <a:avLst/>
          </a:prstGeom>
          <a:solidFill>
            <a:srgbClr val="44ABC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Shape 433"/>
          <p:cNvSpPr txBox="1"/>
          <p:nvPr/>
        </p:nvSpPr>
        <p:spPr>
          <a:xfrm>
            <a:off x="637200" y="276886"/>
            <a:ext cx="6649424" cy="523219"/>
          </a:xfrm>
          <a:prstGeom prst="rect">
            <a:avLst/>
          </a:prstGeom>
          <a:solidFill>
            <a:srgbClr val="215C7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60000" marR="0" lvl="0" indent="-4399" algn="l" rtl="0">
              <a:spcBef>
                <a:spcPts val="0"/>
              </a:spcBef>
              <a:buSzPct val="25000"/>
              <a:buNone/>
            </a:pPr>
            <a:r>
              <a:rPr lang="ru-RU" sz="2800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СФЕРА ПРИМЕНЕНИЯ СИСТЕМЫ</a:t>
            </a:r>
          </a:p>
        </p:txBody>
      </p:sp>
      <p:sp>
        <p:nvSpPr>
          <p:cNvPr id="434" name="Shape 434"/>
          <p:cNvSpPr txBox="1"/>
          <p:nvPr/>
        </p:nvSpPr>
        <p:spPr>
          <a:xfrm>
            <a:off x="9830721" y="4643748"/>
            <a:ext cx="2282067" cy="55399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" marR="0" lvl="0" indent="-1270" algn="ctr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ЖКХ</a:t>
            </a:r>
          </a:p>
        </p:txBody>
      </p:sp>
      <p:sp>
        <p:nvSpPr>
          <p:cNvPr id="435" name="Shape 435"/>
          <p:cNvSpPr txBox="1"/>
          <p:nvPr/>
        </p:nvSpPr>
        <p:spPr>
          <a:xfrm>
            <a:off x="117606" y="4763669"/>
            <a:ext cx="2163638" cy="7386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065" marR="5080" lvl="0" indent="-12065" algn="ctr" rtl="0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Здраво-охранение</a:t>
            </a:r>
          </a:p>
        </p:txBody>
      </p:sp>
      <p:sp>
        <p:nvSpPr>
          <p:cNvPr id="436" name="Shape 436"/>
          <p:cNvSpPr txBox="1"/>
          <p:nvPr/>
        </p:nvSpPr>
        <p:spPr>
          <a:xfrm>
            <a:off x="2593860" y="4643748"/>
            <a:ext cx="2122193" cy="55399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065" marR="5080" lvl="0" indent="-12065" algn="ctr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Образование</a:t>
            </a:r>
          </a:p>
        </p:txBody>
      </p:sp>
      <p:sp>
        <p:nvSpPr>
          <p:cNvPr id="437" name="Shape 437"/>
          <p:cNvSpPr txBox="1"/>
          <p:nvPr/>
        </p:nvSpPr>
        <p:spPr>
          <a:xfrm>
            <a:off x="4781382" y="4763669"/>
            <a:ext cx="2567853" cy="7386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065" marR="5080" lvl="0" indent="-12065" algn="ctr" rtl="0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Социальное обеспечение</a:t>
            </a:r>
          </a:p>
        </p:txBody>
      </p:sp>
      <p:sp>
        <p:nvSpPr>
          <p:cNvPr id="438" name="Shape 438"/>
          <p:cNvSpPr txBox="1"/>
          <p:nvPr/>
        </p:nvSpPr>
        <p:spPr>
          <a:xfrm>
            <a:off x="7420911" y="4763669"/>
            <a:ext cx="2190677" cy="7386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065" marR="5080" lvl="0" indent="-12065" algn="ctr" rtl="0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Развитие </a:t>
            </a:r>
          </a:p>
          <a:p>
            <a:pPr marL="12065" marR="5080" lvl="0" indent="-12065" algn="ctr" rtl="0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транспорта</a:t>
            </a:r>
          </a:p>
        </p:txBody>
      </p:sp>
      <p:sp>
        <p:nvSpPr>
          <p:cNvPr id="439" name="Shape 439"/>
          <p:cNvSpPr/>
          <p:nvPr/>
        </p:nvSpPr>
        <p:spPr>
          <a:xfrm>
            <a:off x="873726" y="3749442"/>
            <a:ext cx="637160" cy="63716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800">
                <a:solidFill>
                  <a:srgbClr val="215C7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440" name="Shape 440"/>
          <p:cNvSpPr/>
          <p:nvPr/>
        </p:nvSpPr>
        <p:spPr>
          <a:xfrm>
            <a:off x="3354894" y="3749442"/>
            <a:ext cx="637160" cy="63716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800">
                <a:solidFill>
                  <a:srgbClr val="83D8F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441" name="Shape 441"/>
          <p:cNvSpPr/>
          <p:nvPr/>
        </p:nvSpPr>
        <p:spPr>
          <a:xfrm>
            <a:off x="5792235" y="3749442"/>
            <a:ext cx="637160" cy="63716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800">
                <a:solidFill>
                  <a:srgbClr val="3EADEE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442" name="Shape 442"/>
          <p:cNvSpPr/>
          <p:nvPr/>
        </p:nvSpPr>
        <p:spPr>
          <a:xfrm>
            <a:off x="8197668" y="3808169"/>
            <a:ext cx="637160" cy="63716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800">
                <a:solidFill>
                  <a:srgbClr val="FBC933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443" name="Shape 443"/>
          <p:cNvSpPr/>
          <p:nvPr/>
        </p:nvSpPr>
        <p:spPr>
          <a:xfrm>
            <a:off x="10698379" y="3808169"/>
            <a:ext cx="637160" cy="63716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800">
                <a:solidFill>
                  <a:srgbClr val="44ABC8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</a:p>
        </p:txBody>
      </p:sp>
      <p:pic>
        <p:nvPicPr>
          <p:cNvPr id="444" name="Shape 44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5232" y="2583669"/>
            <a:ext cx="1779452" cy="818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Shape 445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6046" y="2434478"/>
            <a:ext cx="920406" cy="1002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Shape 446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3066" y="2373118"/>
            <a:ext cx="940860" cy="1124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Shape 447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2265" y="2471918"/>
            <a:ext cx="1165847" cy="920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Shape 448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077" y="2468041"/>
            <a:ext cx="899953" cy="940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/>
        </p:nvSpPr>
        <p:spPr>
          <a:xfrm>
            <a:off x="660397" y="549239"/>
            <a:ext cx="9105393" cy="492442"/>
          </a:xfrm>
          <a:prstGeom prst="rect">
            <a:avLst/>
          </a:prstGeom>
          <a:solidFill>
            <a:srgbClr val="215C7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92075" marR="0" lvl="0" indent="-3175" algn="l" rtl="0">
              <a:spcBef>
                <a:spcPts val="0"/>
              </a:spcBef>
              <a:buSzPct val="25000"/>
              <a:buNone/>
            </a:pPr>
            <a:r>
              <a:rPr lang="ru-RU" sz="2600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СХЕМА ФУНКЦИОНАЛЬНОЙ АРХИТЕКТУРЫ СИСТЕМЫ</a:t>
            </a:r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58381"/>
            <a:ext cx="9652012" cy="667696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/>
          <p:nvPr/>
        </p:nvSpPr>
        <p:spPr>
          <a:xfrm>
            <a:off x="9466728" y="2179558"/>
            <a:ext cx="2403845" cy="3416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Система предназначена </a:t>
            </a:r>
            <a:br>
              <a:rPr lang="ru-RU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для организации централизованных и совместных закупок на региональном уровне (по 44-ФЗ и 223-ФЗ)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/>
          <p:nvPr/>
        </p:nvSpPr>
        <p:spPr>
          <a:xfrm>
            <a:off x="637199" y="276886"/>
            <a:ext cx="9457777" cy="523219"/>
          </a:xfrm>
          <a:prstGeom prst="rect">
            <a:avLst/>
          </a:prstGeom>
          <a:solidFill>
            <a:srgbClr val="215C7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60000" marR="0" lvl="0" indent="-4399" algn="l" rtl="0">
              <a:spcBef>
                <a:spcPts val="0"/>
              </a:spcBef>
              <a:buSzPct val="25000"/>
              <a:buNone/>
            </a:pPr>
            <a:r>
              <a:rPr lang="ru-RU" sz="2800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РЕАЛИЗАЦИЯ КРУПНЫХ АВТОМАТИЗИРОВАННЫХ</a:t>
            </a:r>
          </a:p>
        </p:txBody>
      </p:sp>
      <p:sp>
        <p:nvSpPr>
          <p:cNvPr id="454" name="Shape 454"/>
          <p:cNvSpPr txBox="1"/>
          <p:nvPr/>
        </p:nvSpPr>
        <p:spPr>
          <a:xfrm>
            <a:off x="642462" y="886486"/>
            <a:ext cx="9452513" cy="523219"/>
          </a:xfrm>
          <a:prstGeom prst="rect">
            <a:avLst/>
          </a:prstGeom>
          <a:solidFill>
            <a:srgbClr val="215C7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60000" marR="0" lvl="0" indent="-4399" algn="l" rtl="0">
              <a:spcBef>
                <a:spcPts val="0"/>
              </a:spcBef>
              <a:buSzPct val="25000"/>
              <a:buNone/>
            </a:pPr>
            <a:r>
              <a:rPr lang="ru-RU" sz="2800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ПРОЕКТОВ В СФЕРЕ УПРАВЛЕНИЯ</a:t>
            </a:r>
          </a:p>
        </p:txBody>
      </p:sp>
      <p:sp>
        <p:nvSpPr>
          <p:cNvPr id="455" name="Shape 455"/>
          <p:cNvSpPr txBox="1"/>
          <p:nvPr/>
        </p:nvSpPr>
        <p:spPr>
          <a:xfrm>
            <a:off x="1014954" y="1496086"/>
            <a:ext cx="9719648" cy="430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200">
                <a:solidFill>
                  <a:srgbClr val="215C74"/>
                </a:solidFill>
                <a:latin typeface="PT Sans"/>
                <a:ea typeface="PT Sans"/>
                <a:cs typeface="PT Sans"/>
                <a:sym typeface="PT Sans"/>
              </a:rPr>
              <a:t>для государственных организаций с распределенной ИТ-инфраструктурой:</a:t>
            </a:r>
          </a:p>
        </p:txBody>
      </p:sp>
      <p:pic>
        <p:nvPicPr>
          <p:cNvPr id="456" name="Shape 45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5794" y="2419565"/>
            <a:ext cx="1151390" cy="925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Shape 45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5491" y="2046514"/>
            <a:ext cx="2002147" cy="1500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Shape 45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26910" y="2205317"/>
            <a:ext cx="2250791" cy="987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Shape 459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0314" y="4441153"/>
            <a:ext cx="2804897" cy="1116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Shape 460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7036" y="4278087"/>
            <a:ext cx="2740574" cy="1509274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Shape 461"/>
          <p:cNvSpPr txBox="1"/>
          <p:nvPr/>
        </p:nvSpPr>
        <p:spPr>
          <a:xfrm>
            <a:off x="782789" y="3546912"/>
            <a:ext cx="3551726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Министерство здравоохранения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Российской Федерации</a:t>
            </a:r>
          </a:p>
        </p:txBody>
      </p:sp>
      <p:sp>
        <p:nvSpPr>
          <p:cNvPr id="462" name="Shape 462"/>
          <p:cNvSpPr txBox="1"/>
          <p:nvPr/>
        </p:nvSpPr>
        <p:spPr>
          <a:xfrm>
            <a:off x="4848407" y="3517823"/>
            <a:ext cx="2716803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Министерство труда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и социальной защиты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Российской Федерации</a:t>
            </a:r>
          </a:p>
        </p:txBody>
      </p:sp>
      <p:sp>
        <p:nvSpPr>
          <p:cNvPr id="463" name="Shape 463"/>
          <p:cNvSpPr txBox="1"/>
          <p:nvPr/>
        </p:nvSpPr>
        <p:spPr>
          <a:xfrm>
            <a:off x="8226910" y="3517823"/>
            <a:ext cx="2716803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Департамент здравоохранения </a:t>
            </a:r>
            <a:br>
              <a:rPr lang="ru-RU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города Москвы</a:t>
            </a:r>
          </a:p>
        </p:txBody>
      </p:sp>
      <p:sp>
        <p:nvSpPr>
          <p:cNvPr id="464" name="Shape 464"/>
          <p:cNvSpPr txBox="1"/>
          <p:nvPr/>
        </p:nvSpPr>
        <p:spPr>
          <a:xfrm>
            <a:off x="782789" y="5659876"/>
            <a:ext cx="3551726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Министерство здравоохранения Московской области</a:t>
            </a:r>
          </a:p>
        </p:txBody>
      </p:sp>
      <p:sp>
        <p:nvSpPr>
          <p:cNvPr id="465" name="Shape 465"/>
          <p:cNvSpPr txBox="1"/>
          <p:nvPr/>
        </p:nvSpPr>
        <p:spPr>
          <a:xfrm>
            <a:off x="4848407" y="5630787"/>
            <a:ext cx="2716803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Министерство здравоохранения Республики Татарстан</a:t>
            </a:r>
          </a:p>
        </p:txBody>
      </p:sp>
      <p:sp>
        <p:nvSpPr>
          <p:cNvPr id="466" name="Shape 466"/>
          <p:cNvSpPr txBox="1"/>
          <p:nvPr/>
        </p:nvSpPr>
        <p:spPr>
          <a:xfrm>
            <a:off x="8226910" y="5630787"/>
            <a:ext cx="2716803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Министерство здравоохранения Астраханской области</a:t>
            </a:r>
          </a:p>
        </p:txBody>
      </p:sp>
      <p:pic>
        <p:nvPicPr>
          <p:cNvPr id="467" name="Shape 467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829" y="2179617"/>
            <a:ext cx="2306169" cy="1176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Shape 468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859" y="4812767"/>
            <a:ext cx="2509369" cy="593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Shape 47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20729" y="276886"/>
            <a:ext cx="1930399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Shape 474"/>
          <p:cNvSpPr txBox="1"/>
          <p:nvPr/>
        </p:nvSpPr>
        <p:spPr>
          <a:xfrm>
            <a:off x="637200" y="1576766"/>
            <a:ext cx="11013929" cy="48013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400" b="1" cap="none">
                <a:solidFill>
                  <a:srgbClr val="FBC933"/>
                </a:solidFill>
                <a:latin typeface="PT Sans"/>
                <a:ea typeface="PT Sans"/>
                <a:cs typeface="PT Sans"/>
                <a:sym typeface="PT Sans"/>
              </a:rPr>
              <a:t>КОМПАНИЯ ФОРТИС ТЕХНОЛОГИИ </a:t>
            </a:r>
            <a:r>
              <a:rPr lang="ru-RU" sz="2400" b="1">
                <a:solidFill>
                  <a:srgbClr val="FBC933"/>
                </a:solidFill>
                <a:latin typeface="PT Sans"/>
                <a:ea typeface="PT Sans"/>
                <a:cs typeface="PT Sans"/>
                <a:sym typeface="PT Sans"/>
              </a:rPr>
              <a:t/>
            </a:r>
            <a:br>
              <a:rPr lang="ru-RU" sz="2400" b="1">
                <a:solidFill>
                  <a:srgbClr val="FBC933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24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Российский разработчик автоматизированных региональных решений </a:t>
            </a:r>
            <a:br>
              <a:rPr lang="ru-RU" sz="24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24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по управлению централизованными закупками.</a:t>
            </a:r>
          </a:p>
          <a:p>
            <a:pPr marL="0" marR="0" lvl="0" indent="0" algn="l" rtl="0">
              <a:spcBef>
                <a:spcPts val="4200"/>
              </a:spcBef>
              <a:spcAft>
                <a:spcPts val="0"/>
              </a:spcAft>
              <a:buSzPct val="25000"/>
              <a:buNone/>
            </a:pPr>
            <a:r>
              <a:rPr lang="ru-RU" sz="2400" b="1" cap="none">
                <a:solidFill>
                  <a:srgbClr val="FBC933"/>
                </a:solidFill>
                <a:latin typeface="PT Sans"/>
                <a:ea typeface="PT Sans"/>
                <a:cs typeface="PT Sans"/>
                <a:sym typeface="PT Sans"/>
              </a:rPr>
              <a:t>ЭФФЕКТИВНЫЕ РЕГИОНАЛЬНЫЕ СИСТЕМЫ УПРАВЛЕНИЯ:</a:t>
            </a:r>
          </a:p>
          <a:p>
            <a:pPr marL="542925" marR="0" lvl="0" indent="-542925" algn="l" rtl="0">
              <a:spcBef>
                <a:spcPts val="1200"/>
              </a:spcBef>
              <a:spcAft>
                <a:spcPts val="0"/>
              </a:spcAft>
              <a:buClr>
                <a:srgbClr val="FBC933"/>
              </a:buClr>
              <a:buSzPct val="100000"/>
              <a:buFont typeface="Noto Sans Symbols"/>
              <a:buChar char="✓"/>
            </a:pPr>
            <a:r>
              <a:rPr lang="ru-RU" sz="24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централизованными закупками товаров и услуг;</a:t>
            </a:r>
          </a:p>
          <a:p>
            <a:pPr marL="542925" marR="0" lvl="0" indent="-542925" algn="l" rtl="0">
              <a:spcBef>
                <a:spcPts val="1200"/>
              </a:spcBef>
              <a:spcAft>
                <a:spcPts val="0"/>
              </a:spcAft>
              <a:buClr>
                <a:srgbClr val="FBC933"/>
              </a:buClr>
              <a:buSzPct val="100000"/>
              <a:buFont typeface="Noto Sans Symbols"/>
              <a:buChar char="✓"/>
            </a:pPr>
            <a:r>
              <a:rPr lang="ru-RU" sz="24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лекарственным обеспечением;</a:t>
            </a:r>
          </a:p>
          <a:p>
            <a:pPr marL="542925" marR="0" lvl="0" indent="-542925" algn="l" rtl="0">
              <a:spcBef>
                <a:spcPts val="1200"/>
              </a:spcBef>
              <a:spcAft>
                <a:spcPts val="0"/>
              </a:spcAft>
              <a:buClr>
                <a:srgbClr val="FBC933"/>
              </a:buClr>
              <a:buSzPct val="100000"/>
              <a:buFont typeface="Noto Sans Symbols"/>
              <a:buChar char="✓"/>
            </a:pPr>
            <a:r>
              <a:rPr lang="ru-RU" sz="24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технической эксплуатацией в медицинских организациях.</a:t>
            </a:r>
          </a:p>
          <a:p>
            <a:pPr marL="0" marR="0" lvl="0" indent="0" algn="l" rtl="0">
              <a:spcBef>
                <a:spcPts val="3000"/>
              </a:spcBef>
              <a:spcAft>
                <a:spcPts val="0"/>
              </a:spcAft>
              <a:buSzPct val="25000"/>
              <a:buNone/>
            </a:pPr>
            <a:r>
              <a:rPr lang="ru-RU" sz="24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Продукты компании разработаны на базе открытых веб-технологий </a:t>
            </a:r>
            <a:br>
              <a:rPr lang="ru-RU" sz="24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24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и масштабируются под нужды Заказчика.</a:t>
            </a:r>
          </a:p>
        </p:txBody>
      </p:sp>
      <p:sp>
        <p:nvSpPr>
          <p:cNvPr id="475" name="Shape 475"/>
          <p:cNvSpPr txBox="1"/>
          <p:nvPr/>
        </p:nvSpPr>
        <p:spPr>
          <a:xfrm>
            <a:off x="637200" y="276886"/>
            <a:ext cx="3234712" cy="5232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60000" marR="0" lvl="0" indent="-4399" algn="l" rtl="0">
              <a:spcBef>
                <a:spcPts val="0"/>
              </a:spcBef>
              <a:buSzPct val="25000"/>
              <a:buNone/>
            </a:pPr>
            <a:r>
              <a:rPr lang="ru-RU" sz="2800" cap="none">
                <a:solidFill>
                  <a:srgbClr val="215C74"/>
                </a:solidFill>
                <a:latin typeface="PT Sans"/>
                <a:ea typeface="PT Sans"/>
                <a:cs typeface="PT Sans"/>
                <a:sym typeface="PT Sans"/>
              </a:rPr>
              <a:t>О КОМПАНИИ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Shape 48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20729" y="276886"/>
            <a:ext cx="1930399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Shape 48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1383" y="1394042"/>
            <a:ext cx="9929233" cy="3737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Shape 482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1869" y="4816467"/>
            <a:ext cx="202489" cy="314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Shape 483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3117" y="5689132"/>
            <a:ext cx="179990" cy="314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Shape 484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0021" y="4871810"/>
            <a:ext cx="269984" cy="20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Shape 485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2759" y="5711632"/>
            <a:ext cx="292484" cy="269984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Shape 486"/>
          <p:cNvSpPr txBox="1"/>
          <p:nvPr/>
        </p:nvSpPr>
        <p:spPr>
          <a:xfrm>
            <a:off x="6053135" y="4789292"/>
            <a:ext cx="3294941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г. Москва, Хорошевское шоссе </a:t>
            </a:r>
            <a:br>
              <a:rPr lang="ru-RU" sz="18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18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д.35, к.1, офис 303</a:t>
            </a:r>
          </a:p>
        </p:txBody>
      </p:sp>
      <p:sp>
        <p:nvSpPr>
          <p:cNvPr id="487" name="Shape 487"/>
          <p:cNvSpPr txBox="1"/>
          <p:nvPr/>
        </p:nvSpPr>
        <p:spPr>
          <a:xfrm>
            <a:off x="6053135" y="5678208"/>
            <a:ext cx="2066655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+7 (499) 393-37-89</a:t>
            </a:r>
          </a:p>
        </p:txBody>
      </p:sp>
      <p:sp>
        <p:nvSpPr>
          <p:cNvPr id="488" name="Shape 488"/>
          <p:cNvSpPr txBox="1"/>
          <p:nvPr/>
        </p:nvSpPr>
        <p:spPr>
          <a:xfrm>
            <a:off x="9846490" y="4789292"/>
            <a:ext cx="186942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info@ fortis-it.ru</a:t>
            </a:r>
          </a:p>
        </p:txBody>
      </p:sp>
      <p:sp>
        <p:nvSpPr>
          <p:cNvPr id="489" name="Shape 489"/>
          <p:cNvSpPr txBox="1"/>
          <p:nvPr/>
        </p:nvSpPr>
        <p:spPr>
          <a:xfrm>
            <a:off x="9846490" y="5678208"/>
            <a:ext cx="1176924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fortis-it.ru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679" y="-1917"/>
            <a:ext cx="121765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/>
          <p:nvPr/>
        </p:nvSpPr>
        <p:spPr>
          <a:xfrm>
            <a:off x="0" y="1437021"/>
            <a:ext cx="2421467" cy="5419061"/>
          </a:xfrm>
          <a:prstGeom prst="rect">
            <a:avLst/>
          </a:prstGeom>
          <a:solidFill>
            <a:srgbClr val="215C7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2411941" y="1437024"/>
            <a:ext cx="2472266" cy="5419059"/>
          </a:xfrm>
          <a:prstGeom prst="rect">
            <a:avLst/>
          </a:prstGeom>
          <a:solidFill>
            <a:srgbClr val="83D8F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Shape 111"/>
          <p:cNvSpPr/>
          <p:nvPr/>
        </p:nvSpPr>
        <p:spPr>
          <a:xfrm>
            <a:off x="4874682" y="1437021"/>
            <a:ext cx="2421467" cy="5419061"/>
          </a:xfrm>
          <a:prstGeom prst="rect">
            <a:avLst/>
          </a:prstGeom>
          <a:solidFill>
            <a:srgbClr val="3EADE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Shape 112"/>
          <p:cNvSpPr/>
          <p:nvPr/>
        </p:nvSpPr>
        <p:spPr>
          <a:xfrm>
            <a:off x="7286625" y="1437024"/>
            <a:ext cx="2472266" cy="5419059"/>
          </a:xfrm>
          <a:prstGeom prst="rect">
            <a:avLst/>
          </a:prstGeom>
          <a:solidFill>
            <a:srgbClr val="FBC93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9749367" y="1437021"/>
            <a:ext cx="2421467" cy="5419061"/>
          </a:xfrm>
          <a:prstGeom prst="rect">
            <a:avLst/>
          </a:prstGeom>
          <a:solidFill>
            <a:srgbClr val="44ABC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 txBox="1"/>
          <p:nvPr/>
        </p:nvSpPr>
        <p:spPr>
          <a:xfrm>
            <a:off x="637200" y="276886"/>
            <a:ext cx="8351351" cy="523219"/>
          </a:xfrm>
          <a:prstGeom prst="rect">
            <a:avLst/>
          </a:prstGeom>
          <a:solidFill>
            <a:srgbClr val="215C7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60000" marR="0" lvl="0" indent="-4399" algn="l" rtl="0">
              <a:spcBef>
                <a:spcPts val="0"/>
              </a:spcBef>
              <a:buSzPct val="25000"/>
              <a:buNone/>
            </a:pPr>
            <a:r>
              <a:rPr lang="ru-RU" sz="2800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ПОЛОЖИТЕЛЬНЫЕ ЭФФЕКТЫ ДЛЯ ОИВ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9830721" y="2933849"/>
            <a:ext cx="2282067" cy="35317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" marR="0" lvl="0" indent="-1270" algn="ctr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ru-RU" sz="17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Полноценный мониторинг обеспеченности ресурсами и их использования организациями</a:t>
            </a:r>
            <a:br>
              <a:rPr lang="ru-RU" sz="17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17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/>
            </a:r>
            <a:br>
              <a:rPr lang="ru-RU" sz="17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17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Эффективное управление отраслью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117606" y="2933849"/>
            <a:ext cx="2163638" cy="235449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065" marR="5080" lvl="0" indent="-12065" algn="ctr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ru-RU" sz="17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Снижение стоимости закупаемых товаров и услуг за счет объемов </a:t>
            </a:r>
            <a:br>
              <a:rPr lang="ru-RU" sz="17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17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/>
            </a:r>
            <a:br>
              <a:rPr lang="ru-RU" sz="17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17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Экономия бюджета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2593860" y="2933849"/>
            <a:ext cx="2122193" cy="274690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065" marR="5080" lvl="0" indent="-12065" algn="ctr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ru-RU" sz="17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Повышение качества закупаемой продукции</a:t>
            </a:r>
            <a:br>
              <a:rPr lang="ru-RU" sz="17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17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/>
            </a:r>
            <a:br>
              <a:rPr lang="ru-RU" sz="17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17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Рост качества и стандарта оказания услуг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4781382" y="2933849"/>
            <a:ext cx="2567853" cy="366767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065" marR="5080" lvl="0" indent="-12065" algn="ctr" rtl="0">
              <a:lnSpc>
                <a:spcPct val="152941"/>
              </a:lnSpc>
              <a:spcBef>
                <a:spcPts val="0"/>
              </a:spcBef>
              <a:buSzPct val="25000"/>
              <a:buNone/>
            </a:pPr>
            <a:r>
              <a:rPr lang="ru-RU" sz="17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Выявление </a:t>
            </a:r>
            <a:br>
              <a:rPr lang="ru-RU" sz="17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17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и устранение фактов завышенных цен и объемов закупок подведомственными организациями</a:t>
            </a:r>
            <a:br>
              <a:rPr lang="ru-RU" sz="17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17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/>
            </a:r>
            <a:br>
              <a:rPr lang="ru-RU" sz="17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17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 Повышение эффективности использования </a:t>
            </a:r>
            <a:br>
              <a:rPr lang="ru-RU" sz="17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17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бюджета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7420911" y="2933849"/>
            <a:ext cx="2190677" cy="35317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065" marR="5080" lvl="0" indent="-12065" algn="ctr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ru-RU" sz="17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Автоматизация рутинных операций по обработке больших массивов данных</a:t>
            </a:r>
            <a:br>
              <a:rPr lang="ru-RU" sz="17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17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/>
            </a:r>
            <a:br>
              <a:rPr lang="ru-RU" sz="17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17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 Оптимизация использования кадровых ресурсов</a:t>
            </a:r>
          </a:p>
        </p:txBody>
      </p:sp>
      <p:sp>
        <p:nvSpPr>
          <p:cNvPr id="120" name="Shape 120"/>
          <p:cNvSpPr/>
          <p:nvPr/>
        </p:nvSpPr>
        <p:spPr>
          <a:xfrm>
            <a:off x="873726" y="2017888"/>
            <a:ext cx="637160" cy="63716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800">
                <a:solidFill>
                  <a:srgbClr val="215C7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121" name="Shape 121"/>
          <p:cNvSpPr/>
          <p:nvPr/>
        </p:nvSpPr>
        <p:spPr>
          <a:xfrm>
            <a:off x="3354894" y="2017888"/>
            <a:ext cx="637160" cy="63716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800">
                <a:solidFill>
                  <a:srgbClr val="83D8F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122" name="Shape 122"/>
          <p:cNvSpPr/>
          <p:nvPr/>
        </p:nvSpPr>
        <p:spPr>
          <a:xfrm>
            <a:off x="5792235" y="2017888"/>
            <a:ext cx="637160" cy="63716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800">
                <a:solidFill>
                  <a:srgbClr val="3EADEE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123" name="Shape 123"/>
          <p:cNvSpPr/>
          <p:nvPr/>
        </p:nvSpPr>
        <p:spPr>
          <a:xfrm>
            <a:off x="8197668" y="2076616"/>
            <a:ext cx="637160" cy="63716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800">
                <a:solidFill>
                  <a:srgbClr val="FBC933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124" name="Shape 124"/>
          <p:cNvSpPr/>
          <p:nvPr/>
        </p:nvSpPr>
        <p:spPr>
          <a:xfrm>
            <a:off x="10698379" y="2076616"/>
            <a:ext cx="637160" cy="63716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800">
                <a:solidFill>
                  <a:srgbClr val="44ABC8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</a:p>
        </p:txBody>
      </p:sp>
      <p:cxnSp>
        <p:nvCxnSpPr>
          <p:cNvPr id="125" name="Shape 125"/>
          <p:cNvCxnSpPr/>
          <p:nvPr/>
        </p:nvCxnSpPr>
        <p:spPr>
          <a:xfrm>
            <a:off x="1193179" y="4070194"/>
            <a:ext cx="0" cy="3567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26" name="Shape 126"/>
          <p:cNvCxnSpPr/>
          <p:nvPr/>
        </p:nvCxnSpPr>
        <p:spPr>
          <a:xfrm>
            <a:off x="3657600" y="4181707"/>
            <a:ext cx="0" cy="356839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27" name="Shape 127"/>
          <p:cNvCxnSpPr/>
          <p:nvPr/>
        </p:nvCxnSpPr>
        <p:spPr>
          <a:xfrm>
            <a:off x="6099716" y="5347842"/>
            <a:ext cx="0" cy="2682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28" name="Shape 128"/>
          <p:cNvCxnSpPr/>
          <p:nvPr/>
        </p:nvCxnSpPr>
        <p:spPr>
          <a:xfrm>
            <a:off x="8530682" y="4474301"/>
            <a:ext cx="0" cy="35670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29" name="Shape 129"/>
          <p:cNvCxnSpPr/>
          <p:nvPr/>
        </p:nvCxnSpPr>
        <p:spPr>
          <a:xfrm>
            <a:off x="10972800" y="5182667"/>
            <a:ext cx="0" cy="3567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/>
            <a:headEnd type="none" w="med" len="med"/>
            <a:tailEnd type="triangle" w="lg" len="lg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/>
        </p:nvSpPr>
        <p:spPr>
          <a:xfrm>
            <a:off x="637199" y="276886"/>
            <a:ext cx="4544400" cy="523219"/>
          </a:xfrm>
          <a:prstGeom prst="rect">
            <a:avLst/>
          </a:prstGeom>
          <a:solidFill>
            <a:srgbClr val="215C7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60000" marR="0" lvl="0" indent="-4399" algn="l" rtl="0">
              <a:spcBef>
                <a:spcPts val="0"/>
              </a:spcBef>
              <a:buSzPct val="25000"/>
              <a:buNone/>
            </a:pPr>
            <a:r>
              <a:rPr lang="ru-RU" sz="2800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ОСНОВНЫЕ ФУНКЦИИ</a:t>
            </a:r>
          </a:p>
        </p:txBody>
      </p:sp>
      <p:sp>
        <p:nvSpPr>
          <p:cNvPr id="135" name="Shape 135"/>
          <p:cNvSpPr/>
          <p:nvPr/>
        </p:nvSpPr>
        <p:spPr>
          <a:xfrm>
            <a:off x="660397" y="1125007"/>
            <a:ext cx="11413200" cy="343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84200" marR="0" lvl="0" indent="-584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ABC8"/>
              </a:buClr>
              <a:buSzPct val="200000"/>
              <a:buFont typeface="Calibri"/>
              <a:buAutoNum type="arabicPeriod"/>
            </a:pPr>
            <a:r>
              <a:rPr lang="ru-RU" sz="20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Сбор и обработка данных о потребности в товарах и услугах подведомственных организаций</a:t>
            </a:r>
          </a:p>
          <a:p>
            <a:pPr marL="584200" marR="0" lvl="0" indent="-58420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4ABC8"/>
              </a:buClr>
              <a:buSzPct val="200000"/>
              <a:buFont typeface="Calibri"/>
              <a:buAutoNum type="arabicPeriod"/>
            </a:pPr>
            <a:r>
              <a:rPr lang="ru-RU" sz="20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Подготовка проведения централизованных и совместных закупок</a:t>
            </a:r>
          </a:p>
          <a:p>
            <a:pPr marL="584200" marR="0" lvl="0" indent="-58420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4ABC8"/>
              </a:buClr>
              <a:buSzPct val="200000"/>
              <a:buFont typeface="Calibri"/>
              <a:buAutoNum type="arabicPeriod"/>
            </a:pPr>
            <a:r>
              <a:rPr lang="ru-RU" sz="20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Контроль исполнения контрактов </a:t>
            </a:r>
          </a:p>
          <a:p>
            <a:pPr marL="584200" marR="0" lvl="0" indent="-58420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4ABC8"/>
              </a:buClr>
              <a:buSzPct val="200000"/>
              <a:buFont typeface="Calibri"/>
              <a:buAutoNum type="arabicPeriod"/>
            </a:pPr>
            <a:r>
              <a:rPr lang="ru-RU" sz="20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Контроль проведения самостоятельных закупок</a:t>
            </a:r>
            <a:br>
              <a:rPr lang="ru-RU" sz="20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</a:br>
            <a:endParaRPr lang="ru-RU" sz="2000">
              <a:solidFill>
                <a:srgbClr val="595959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584200" marR="0" lvl="0" indent="-58420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4ABC8"/>
              </a:buClr>
              <a:buSzPct val="200000"/>
              <a:buFont typeface="Calibri"/>
              <a:buAutoNum type="arabicPeriod"/>
            </a:pPr>
            <a:r>
              <a:rPr lang="ru-RU" sz="20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Обеспечение механизма эффективного ценообразования при организации </a:t>
            </a:r>
            <a:br>
              <a:rPr lang="ru-RU" sz="20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20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закупок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2587508" y="3047478"/>
            <a:ext cx="6770755" cy="2344879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83D8F0">
              <a:alpha val="17647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2031724" y="1005525"/>
            <a:ext cx="3638700" cy="1031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0850" marR="0" lvl="0" indent="-450850" algn="l" rtl="0">
              <a:spcBef>
                <a:spcPts val="0"/>
              </a:spcBef>
              <a:spcAft>
                <a:spcPts val="0"/>
              </a:spcAft>
              <a:buClr>
                <a:srgbClr val="FBC933"/>
              </a:buClr>
              <a:buSzPct val="200000"/>
              <a:buFont typeface="Noto Sans Symbols"/>
              <a:buChar char="✓"/>
            </a:pPr>
            <a:r>
              <a:rPr lang="ru-RU" sz="14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Формирование потребностей (заявки на закупку)</a:t>
            </a:r>
          </a:p>
          <a:p>
            <a:pPr marL="450850" marR="0" lvl="0" indent="-450850" algn="l" rtl="0">
              <a:spcBef>
                <a:spcPts val="600"/>
              </a:spcBef>
              <a:spcAft>
                <a:spcPts val="0"/>
              </a:spcAft>
              <a:buClr>
                <a:srgbClr val="FBC933"/>
              </a:buClr>
              <a:buSzPct val="200000"/>
              <a:buFont typeface="Noto Sans Symbols"/>
              <a:buChar char="✓"/>
            </a:pPr>
            <a:r>
              <a:rPr lang="ru-RU" sz="14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Обратная связь (информация о ценах, </a:t>
            </a:r>
            <a:br>
              <a:rPr lang="ru-RU" sz="14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14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и поставках)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637200" y="276886"/>
            <a:ext cx="7436952" cy="523219"/>
          </a:xfrm>
          <a:prstGeom prst="rect">
            <a:avLst/>
          </a:prstGeom>
          <a:solidFill>
            <a:srgbClr val="215C7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60000" marR="0" lvl="0" indent="-4399" algn="l" rtl="0">
              <a:spcBef>
                <a:spcPts val="0"/>
              </a:spcBef>
              <a:buSzPct val="25000"/>
              <a:buNone/>
            </a:pPr>
            <a:r>
              <a:rPr lang="ru-RU" sz="2800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АРХИТЕКТУРА И ФУНКЦИИ СИСТЕМЫ</a:t>
            </a: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81766" y="4457460"/>
            <a:ext cx="1343471" cy="881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1173" y="3323360"/>
            <a:ext cx="1062287" cy="827673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/>
          <p:nvPr/>
        </p:nvSpPr>
        <p:spPr>
          <a:xfrm>
            <a:off x="2387219" y="4747539"/>
            <a:ext cx="6741900" cy="469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400" b="1" cap="none">
                <a:solidFill>
                  <a:srgbClr val="215C74"/>
                </a:solidFill>
                <a:latin typeface="PT Sans"/>
                <a:ea typeface="PT Sans"/>
                <a:cs typeface="PT Sans"/>
                <a:sym typeface="PT Sans"/>
              </a:rPr>
              <a:t>ВЕБ-ПОРТАЛ ИНФОРМАЦИОННОЙ СИСТЕМЫ</a:t>
            </a:r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9791" y="3246335"/>
            <a:ext cx="1634399" cy="15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668" y="1164221"/>
            <a:ext cx="881400" cy="91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4317" y="1072426"/>
            <a:ext cx="816600" cy="92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/>
          <p:nvPr/>
        </p:nvSpPr>
        <p:spPr>
          <a:xfrm>
            <a:off x="8760629" y="4331812"/>
            <a:ext cx="1714660" cy="1558782"/>
          </a:xfrm>
          <a:prstGeom prst="arc">
            <a:avLst>
              <a:gd name="adj1" fmla="val 16200000"/>
              <a:gd name="adj2" fmla="val 0"/>
            </a:avLst>
          </a:prstGeom>
          <a:noFill/>
          <a:ln w="28575" cap="flat" cmpd="sng">
            <a:solidFill>
              <a:srgbClr val="AEABAB"/>
            </a:solidFill>
            <a:prstDash val="solid"/>
            <a:miter/>
            <a:headEnd type="stealth" w="lg" len="lg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Shape 150"/>
          <p:cNvSpPr/>
          <p:nvPr/>
        </p:nvSpPr>
        <p:spPr>
          <a:xfrm flipH="1">
            <a:off x="1446541" y="4331812"/>
            <a:ext cx="1714660" cy="1558782"/>
          </a:xfrm>
          <a:prstGeom prst="arc">
            <a:avLst>
              <a:gd name="adj1" fmla="val 16200000"/>
              <a:gd name="adj2" fmla="val 0"/>
            </a:avLst>
          </a:prstGeom>
          <a:noFill/>
          <a:ln w="28575" cap="flat" cmpd="sng">
            <a:solidFill>
              <a:srgbClr val="AEABAB"/>
            </a:solidFill>
            <a:prstDash val="solid"/>
            <a:miter/>
            <a:headEnd type="stealth" w="lg" len="lg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6260717" y="2221557"/>
            <a:ext cx="1492800" cy="307800"/>
          </a:xfrm>
          <a:prstGeom prst="rect">
            <a:avLst/>
          </a:prstGeom>
          <a:solidFill>
            <a:srgbClr val="FBC93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400">
                <a:solidFill>
                  <a:srgbClr val="215C74"/>
                </a:solidFill>
                <a:latin typeface="PT Sans"/>
                <a:ea typeface="PT Sans"/>
                <a:cs typeface="PT Sans"/>
                <a:sym typeface="PT Sans"/>
              </a:rPr>
              <a:t>Министерство</a:t>
            </a:r>
          </a:p>
        </p:txBody>
      </p:sp>
      <p:sp>
        <p:nvSpPr>
          <p:cNvPr id="152" name="Shape 152"/>
          <p:cNvSpPr/>
          <p:nvPr/>
        </p:nvSpPr>
        <p:spPr>
          <a:xfrm>
            <a:off x="4583775" y="2732250"/>
            <a:ext cx="3852300" cy="147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0850" marR="0" lvl="0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C933"/>
              </a:buClr>
              <a:buSzPct val="200000"/>
              <a:buFont typeface="Noto Sans Symbols"/>
              <a:buChar char="✓"/>
            </a:pPr>
            <a:r>
              <a:rPr lang="ru-RU" sz="14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Паспорт </a:t>
            </a:r>
            <a:r>
              <a:rPr lang="ru-RU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подведомственных</a:t>
            </a:r>
            <a:r>
              <a:rPr lang="ru-RU" sz="14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 учреждений</a:t>
            </a:r>
          </a:p>
          <a:p>
            <a:pPr marL="400050" marR="5080" lvl="0" indent="-400050" algn="l" rtl="0">
              <a:spcBef>
                <a:spcPts val="600"/>
              </a:spcBef>
              <a:spcAft>
                <a:spcPts val="0"/>
              </a:spcAft>
              <a:buClr>
                <a:srgbClr val="FBC933"/>
              </a:buClr>
              <a:buSzPct val="150000"/>
              <a:buFont typeface="Noto Sans Symbols"/>
              <a:buChar char="✓"/>
            </a:pPr>
            <a:r>
              <a:rPr lang="ru-RU" sz="14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Номенклатура товаров и услуг</a:t>
            </a:r>
          </a:p>
          <a:p>
            <a:pPr marL="400050" marR="5080" lvl="0" indent="-400050" algn="l" rtl="0">
              <a:spcBef>
                <a:spcPts val="600"/>
              </a:spcBef>
              <a:spcAft>
                <a:spcPts val="0"/>
              </a:spcAft>
              <a:buClr>
                <a:srgbClr val="FBC933"/>
              </a:buClr>
              <a:buSzPct val="150000"/>
              <a:buFont typeface="Noto Sans Symbols"/>
              <a:buChar char="✓"/>
            </a:pPr>
            <a:r>
              <a:rPr lang="ru-RU" sz="14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Заявочные </a:t>
            </a:r>
            <a:r>
              <a:rPr lang="ru-RU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кампании</a:t>
            </a:r>
            <a:r>
              <a:rPr lang="ru-RU" sz="14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 и заявки</a:t>
            </a:r>
          </a:p>
          <a:p>
            <a:pPr marL="400050" marR="5080" lvl="0" indent="-400050" algn="l" rtl="0">
              <a:spcBef>
                <a:spcPts val="600"/>
              </a:spcBef>
              <a:spcAft>
                <a:spcPts val="0"/>
              </a:spcAft>
              <a:buClr>
                <a:srgbClr val="FBC933"/>
              </a:buClr>
              <a:buSzPct val="150000"/>
              <a:buFont typeface="Noto Sans Symbols"/>
              <a:buChar char="✓"/>
            </a:pPr>
            <a:r>
              <a:rPr lang="ru-RU" sz="14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Реестр закупок, реестр договоров</a:t>
            </a:r>
          </a:p>
          <a:p>
            <a:pPr marL="400050" marR="5080" lvl="0" indent="-400050" algn="l" rtl="0">
              <a:spcBef>
                <a:spcPts val="600"/>
              </a:spcBef>
              <a:spcAft>
                <a:spcPts val="0"/>
              </a:spcAft>
              <a:buClr>
                <a:srgbClr val="FBC933"/>
              </a:buClr>
              <a:buSzPct val="150000"/>
              <a:buFont typeface="Noto Sans Symbols"/>
              <a:buChar char="✓"/>
            </a:pPr>
            <a:r>
              <a:rPr lang="ru-RU" sz="14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Аналитика и отчетность</a:t>
            </a:r>
          </a:p>
        </p:txBody>
      </p:sp>
      <p:sp>
        <p:nvSpPr>
          <p:cNvPr id="153" name="Shape 153"/>
          <p:cNvSpPr/>
          <p:nvPr/>
        </p:nvSpPr>
        <p:spPr>
          <a:xfrm rot="10800000" flipH="1">
            <a:off x="8760629" y="2538720"/>
            <a:ext cx="1714660" cy="1558782"/>
          </a:xfrm>
          <a:prstGeom prst="arc">
            <a:avLst>
              <a:gd name="adj1" fmla="val 16200000"/>
              <a:gd name="adj2" fmla="val 0"/>
            </a:avLst>
          </a:prstGeom>
          <a:noFill/>
          <a:ln w="28575" cap="flat" cmpd="sng">
            <a:solidFill>
              <a:srgbClr val="AEABAB"/>
            </a:solidFill>
            <a:prstDash val="solid"/>
            <a:miter/>
            <a:headEnd type="stealth" w="lg" len="lg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/>
          <p:nvPr/>
        </p:nvSpPr>
        <p:spPr>
          <a:xfrm rot="10800000">
            <a:off x="1446541" y="2538720"/>
            <a:ext cx="1714660" cy="1558782"/>
          </a:xfrm>
          <a:prstGeom prst="arc">
            <a:avLst>
              <a:gd name="adj1" fmla="val 16200000"/>
              <a:gd name="adj2" fmla="val 0"/>
            </a:avLst>
          </a:prstGeom>
          <a:noFill/>
          <a:ln w="28575" cap="flat" cmpd="sng">
            <a:solidFill>
              <a:srgbClr val="AEABAB"/>
            </a:solidFill>
            <a:prstDash val="solid"/>
            <a:miter/>
            <a:headEnd type="stealth" w="lg" len="lg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/>
          <p:nvPr/>
        </p:nvSpPr>
        <p:spPr>
          <a:xfrm>
            <a:off x="8314773" y="1386525"/>
            <a:ext cx="3920100" cy="161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0850" marR="0" lvl="0" indent="-450850" algn="l" rtl="0">
              <a:spcBef>
                <a:spcPts val="0"/>
              </a:spcBef>
              <a:spcAft>
                <a:spcPts val="0"/>
              </a:spcAft>
              <a:buClr>
                <a:srgbClr val="FBC933"/>
              </a:buClr>
              <a:buSzPct val="200000"/>
              <a:buFont typeface="Noto Sans Symbols"/>
              <a:buChar char="✓"/>
            </a:pPr>
            <a:r>
              <a:rPr lang="ru-RU" sz="14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Формирование номенклатуры товаров и услуг</a:t>
            </a:r>
          </a:p>
          <a:p>
            <a:pPr marL="450850" marR="0" lvl="0" indent="-450850" algn="l" rtl="0">
              <a:spcBef>
                <a:spcPts val="600"/>
              </a:spcBef>
              <a:spcAft>
                <a:spcPts val="0"/>
              </a:spcAft>
              <a:buClr>
                <a:srgbClr val="FBC933"/>
              </a:buClr>
              <a:buSzPct val="200000"/>
              <a:buFont typeface="Noto Sans Symbols"/>
              <a:buChar char="✓"/>
            </a:pPr>
            <a:r>
              <a:rPr lang="ru-RU" sz="14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Мониторинг потребностей</a:t>
            </a:r>
          </a:p>
          <a:p>
            <a:pPr marL="450850" marR="0" lvl="0" indent="-450850" algn="l" rtl="0">
              <a:spcBef>
                <a:spcPts val="600"/>
              </a:spcBef>
              <a:spcAft>
                <a:spcPts val="0"/>
              </a:spcAft>
              <a:buClr>
                <a:srgbClr val="FBC933"/>
              </a:buClr>
              <a:buSzPct val="200000"/>
              <a:buFont typeface="Noto Sans Symbols"/>
              <a:buChar char="✓"/>
            </a:pPr>
            <a:r>
              <a:rPr lang="ru-RU" sz="14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Управление подготовкой централизованных</a:t>
            </a:r>
            <a:br>
              <a:rPr lang="ru-RU" sz="14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14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и совместных закупок</a:t>
            </a:r>
          </a:p>
          <a:p>
            <a:pPr marL="450850" marR="0" lvl="0" indent="-450850" algn="l" rtl="0">
              <a:spcBef>
                <a:spcPts val="600"/>
              </a:spcBef>
              <a:spcAft>
                <a:spcPts val="0"/>
              </a:spcAft>
              <a:buClr>
                <a:srgbClr val="FBC933"/>
              </a:buClr>
              <a:buSzPct val="200000"/>
              <a:buFont typeface="Noto Sans Symbols"/>
              <a:buChar char="✓"/>
            </a:pPr>
            <a:r>
              <a:rPr lang="ru-RU" sz="14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Контроль самостоятельных закупок </a:t>
            </a:r>
            <a:br>
              <a:rPr lang="ru-RU" sz="14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14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учреждений</a:t>
            </a:r>
          </a:p>
        </p:txBody>
      </p:sp>
      <p:sp>
        <p:nvSpPr>
          <p:cNvPr id="156" name="Shape 156"/>
          <p:cNvSpPr/>
          <p:nvPr/>
        </p:nvSpPr>
        <p:spPr>
          <a:xfrm>
            <a:off x="504170" y="2221557"/>
            <a:ext cx="1357200" cy="307800"/>
          </a:xfrm>
          <a:prstGeom prst="rect">
            <a:avLst/>
          </a:prstGeom>
          <a:solidFill>
            <a:srgbClr val="FBC93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400">
                <a:solidFill>
                  <a:srgbClr val="215C74"/>
                </a:solidFill>
                <a:latin typeface="PT Sans"/>
                <a:ea typeface="PT Sans"/>
                <a:cs typeface="PT Sans"/>
                <a:sym typeface="PT Sans"/>
              </a:rPr>
              <a:t>Учреждение</a:t>
            </a:r>
          </a:p>
        </p:txBody>
      </p:sp>
      <p:sp>
        <p:nvSpPr>
          <p:cNvPr id="157" name="Shape 157"/>
          <p:cNvSpPr/>
          <p:nvPr/>
        </p:nvSpPr>
        <p:spPr>
          <a:xfrm>
            <a:off x="7803910" y="5667448"/>
            <a:ext cx="2714391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0850" marR="0" lvl="0" indent="-450850" algn="l" rtl="0">
              <a:spcBef>
                <a:spcPts val="0"/>
              </a:spcBef>
              <a:spcAft>
                <a:spcPts val="0"/>
              </a:spcAft>
              <a:buClr>
                <a:srgbClr val="FBC933"/>
              </a:buClr>
              <a:buSzPct val="200000"/>
              <a:buFont typeface="Noto Sans Symbols"/>
              <a:buChar char="✓"/>
            </a:pPr>
            <a:r>
              <a:rPr lang="ru-RU" sz="14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Отчет по поставкам</a:t>
            </a:r>
          </a:p>
        </p:txBody>
      </p:sp>
      <p:sp>
        <p:nvSpPr>
          <p:cNvPr id="158" name="Shape 158"/>
          <p:cNvSpPr/>
          <p:nvPr/>
        </p:nvSpPr>
        <p:spPr>
          <a:xfrm>
            <a:off x="2031715" y="5515048"/>
            <a:ext cx="5296800" cy="1031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0850" marR="0" lvl="0" indent="-450850" algn="l" rtl="0">
              <a:spcBef>
                <a:spcPts val="0"/>
              </a:spcBef>
              <a:spcAft>
                <a:spcPts val="0"/>
              </a:spcAft>
              <a:buClr>
                <a:srgbClr val="FBC933"/>
              </a:buClr>
              <a:buSzPct val="200000"/>
              <a:buFont typeface="Noto Sans Symbols"/>
              <a:buChar char="✓"/>
            </a:pPr>
            <a:r>
              <a:rPr lang="ru-RU" sz="14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Обеспечение подготовки централизованных</a:t>
            </a:r>
            <a:br>
              <a:rPr lang="ru-RU" sz="14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14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и совместных закупок (формирование </a:t>
            </a:r>
            <a:br>
              <a:rPr lang="ru-RU" sz="14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14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документации, публикации и т.п.)</a:t>
            </a:r>
          </a:p>
          <a:p>
            <a:pPr marL="450850" marR="0" lvl="0" indent="-450850" algn="l" rtl="0">
              <a:spcBef>
                <a:spcPts val="600"/>
              </a:spcBef>
              <a:spcAft>
                <a:spcPts val="0"/>
              </a:spcAft>
              <a:buClr>
                <a:srgbClr val="FBC933"/>
              </a:buClr>
              <a:buSzPct val="200000"/>
              <a:buFont typeface="Noto Sans Symbols"/>
              <a:buChar char="✓"/>
            </a:pPr>
            <a:r>
              <a:rPr lang="ru-RU" sz="1400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Ведение договоров</a:t>
            </a:r>
          </a:p>
        </p:txBody>
      </p:sp>
      <p:sp>
        <p:nvSpPr>
          <p:cNvPr id="159" name="Shape 159"/>
          <p:cNvSpPr/>
          <p:nvPr/>
        </p:nvSpPr>
        <p:spPr>
          <a:xfrm>
            <a:off x="361679" y="6120348"/>
            <a:ext cx="1642051" cy="523219"/>
          </a:xfrm>
          <a:prstGeom prst="rect">
            <a:avLst/>
          </a:prstGeom>
          <a:solidFill>
            <a:srgbClr val="FBC93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400">
                <a:solidFill>
                  <a:srgbClr val="215C74"/>
                </a:solidFill>
                <a:latin typeface="PT Sans"/>
                <a:ea typeface="PT Sans"/>
                <a:cs typeface="PT Sans"/>
                <a:sym typeface="PT Sans"/>
              </a:rPr>
              <a:t>Специализирован-ные службы</a:t>
            </a:r>
          </a:p>
        </p:txBody>
      </p:sp>
      <p:sp>
        <p:nvSpPr>
          <p:cNvPr id="160" name="Shape 160"/>
          <p:cNvSpPr/>
          <p:nvPr/>
        </p:nvSpPr>
        <p:spPr>
          <a:xfrm>
            <a:off x="6227855" y="6318605"/>
            <a:ext cx="1642051" cy="307777"/>
          </a:xfrm>
          <a:prstGeom prst="rect">
            <a:avLst/>
          </a:prstGeom>
          <a:solidFill>
            <a:srgbClr val="FBC93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400">
                <a:solidFill>
                  <a:srgbClr val="215C74"/>
                </a:solidFill>
                <a:latin typeface="PT Sans"/>
                <a:ea typeface="PT Sans"/>
                <a:cs typeface="PT Sans"/>
                <a:sym typeface="PT Sans"/>
              </a:rPr>
              <a:t>Поставщики</a:t>
            </a:r>
          </a:p>
        </p:txBody>
      </p:sp>
      <p:pic>
        <p:nvPicPr>
          <p:cNvPr id="161" name="Shape 161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0737" y="5418135"/>
            <a:ext cx="680590" cy="843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6789" y="5526905"/>
            <a:ext cx="584969" cy="652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404" y="5112948"/>
            <a:ext cx="736599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/>
        </p:nvSpPr>
        <p:spPr>
          <a:xfrm>
            <a:off x="637199" y="276886"/>
            <a:ext cx="8125868" cy="523219"/>
          </a:xfrm>
          <a:prstGeom prst="rect">
            <a:avLst/>
          </a:prstGeom>
          <a:solidFill>
            <a:srgbClr val="215C7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60000" marR="0" lvl="0" indent="-4399" algn="l" rtl="0">
              <a:spcBef>
                <a:spcPts val="0"/>
              </a:spcBef>
              <a:buSzPct val="25000"/>
              <a:buNone/>
            </a:pPr>
            <a:r>
              <a:rPr lang="ru-RU" sz="2800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АРХИТЕКТУРА — КОМПОНЕНТЫ СИСТЕМЫ</a:t>
            </a: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81766" y="4457460"/>
            <a:ext cx="1343471" cy="881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1173" y="3323360"/>
            <a:ext cx="1062287" cy="827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1046" y="-2215001"/>
            <a:ext cx="1002020" cy="106098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/>
          <p:nvPr/>
        </p:nvSpPr>
        <p:spPr>
          <a:xfrm>
            <a:off x="631079" y="1364523"/>
            <a:ext cx="10868664" cy="1323625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83D8F0">
              <a:alpha val="17647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631079" y="2901243"/>
            <a:ext cx="10868664" cy="1353601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BC933">
              <a:alpha val="17647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631079" y="5170389"/>
            <a:ext cx="10868664" cy="1349323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215C74">
              <a:alpha val="17647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656095" y="1370721"/>
            <a:ext cx="1351173" cy="307777"/>
          </a:xfrm>
          <a:prstGeom prst="rect">
            <a:avLst/>
          </a:prstGeom>
          <a:solidFill>
            <a:srgbClr val="FBC93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08000" marR="0" lvl="0" indent="-6399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400">
                <a:solidFill>
                  <a:srgbClr val="215C74"/>
                </a:solidFill>
                <a:latin typeface="PT Sans"/>
                <a:ea typeface="PT Sans"/>
                <a:cs typeface="PT Sans"/>
                <a:sym typeface="PT Sans"/>
              </a:rPr>
              <a:t>Уровень АРМ</a:t>
            </a:r>
          </a:p>
        </p:txBody>
      </p:sp>
      <p:sp>
        <p:nvSpPr>
          <p:cNvPr id="176" name="Shape 176"/>
          <p:cNvSpPr/>
          <p:nvPr/>
        </p:nvSpPr>
        <p:spPr>
          <a:xfrm>
            <a:off x="631077" y="5170783"/>
            <a:ext cx="2778548" cy="307777"/>
          </a:xfrm>
          <a:prstGeom prst="rect">
            <a:avLst/>
          </a:prstGeom>
          <a:solidFill>
            <a:srgbClr val="FBC93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08000" marR="0" lvl="0" indent="-6399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400">
                <a:solidFill>
                  <a:srgbClr val="215C74"/>
                </a:solidFill>
                <a:latin typeface="PT Sans"/>
                <a:ea typeface="PT Sans"/>
                <a:cs typeface="PT Sans"/>
                <a:sym typeface="PT Sans"/>
              </a:rPr>
              <a:t>Технологические подсистемы</a:t>
            </a:r>
          </a:p>
        </p:txBody>
      </p:sp>
      <p:sp>
        <p:nvSpPr>
          <p:cNvPr id="177" name="Shape 177"/>
          <p:cNvSpPr/>
          <p:nvPr/>
        </p:nvSpPr>
        <p:spPr>
          <a:xfrm>
            <a:off x="631077" y="4457460"/>
            <a:ext cx="10868664" cy="510314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808083">
              <a:alpha val="17647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643400" y="4457421"/>
            <a:ext cx="4179173" cy="307777"/>
          </a:xfrm>
          <a:prstGeom prst="rect">
            <a:avLst/>
          </a:prstGeom>
          <a:solidFill>
            <a:srgbClr val="FBC93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08000" marR="0" lvl="0" indent="-6399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400">
                <a:solidFill>
                  <a:srgbClr val="215C74"/>
                </a:solidFill>
                <a:latin typeface="PT Sans"/>
                <a:ea typeface="PT Sans"/>
                <a:cs typeface="PT Sans"/>
                <a:sym typeface="PT Sans"/>
              </a:rPr>
              <a:t>Подсистема информационного взаимодействия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1292828" y="2219575"/>
            <a:ext cx="1775132" cy="36933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1270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1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Оператор </a:t>
            </a:r>
          </a:p>
          <a:p>
            <a:pPr marL="1270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1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учреждения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6480446" y="2203296"/>
            <a:ext cx="1545406" cy="36933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1270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1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Координатор </a:t>
            </a:r>
          </a:p>
          <a:p>
            <a:pPr marL="1270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1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ОИВ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x="3402692" y="2110963"/>
            <a:ext cx="2571543" cy="55399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1270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1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Оператор специализированной организации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9149649" y="2203296"/>
            <a:ext cx="1110623" cy="1846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1270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1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Руководитель</a:t>
            </a:r>
          </a:p>
        </p:txBody>
      </p:sp>
      <p:pic>
        <p:nvPicPr>
          <p:cNvPr id="183" name="Shape 183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7471" y="1677972"/>
            <a:ext cx="354978" cy="439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2371" y="1693268"/>
            <a:ext cx="347708" cy="44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1875" y="1726916"/>
            <a:ext cx="371880" cy="45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6961" y="1708628"/>
            <a:ext cx="371880" cy="45639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 txBox="1"/>
          <p:nvPr/>
        </p:nvSpPr>
        <p:spPr>
          <a:xfrm>
            <a:off x="1465086" y="3788246"/>
            <a:ext cx="1399630" cy="36933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5080" lvl="0" indent="0" algn="ctr" rtl="0">
              <a:spcBef>
                <a:spcPts val="0"/>
              </a:spcBef>
              <a:buSzPct val="25000"/>
              <a:buNone/>
            </a:pPr>
            <a:r>
              <a:rPr lang="ru-RU" sz="1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Подсистема «Потребности»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x="4009039" y="3771546"/>
            <a:ext cx="1360158" cy="36933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065" marR="5080" lvl="0" indent="-12065" algn="ctr" rtl="0">
              <a:spcBef>
                <a:spcPts val="0"/>
              </a:spcBef>
              <a:buSzPct val="25000"/>
              <a:buNone/>
            </a:pPr>
            <a:r>
              <a:rPr lang="ru-RU" sz="1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Подсистема «Закупки»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6337417" y="3771546"/>
            <a:ext cx="1688435" cy="36933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065" marR="5080" lvl="0" indent="-12065" algn="ctr" rtl="0">
              <a:spcBef>
                <a:spcPts val="0"/>
              </a:spcBef>
              <a:buSzPct val="25000"/>
              <a:buNone/>
            </a:pPr>
            <a:r>
              <a:rPr lang="ru-RU" sz="1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Подсистема  «Контракты»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9100206" y="3788246"/>
            <a:ext cx="1209825" cy="36933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700" marR="5080" lvl="0" indent="-12700" algn="ctr" rtl="0">
              <a:spcBef>
                <a:spcPts val="0"/>
              </a:spcBef>
              <a:buSzPct val="25000"/>
              <a:buNone/>
            </a:pPr>
            <a:r>
              <a:rPr lang="ru-RU" sz="1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Аналитическая подсистема</a:t>
            </a:r>
          </a:p>
        </p:txBody>
      </p:sp>
      <p:pic>
        <p:nvPicPr>
          <p:cNvPr id="191" name="Shape 191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3758" y="3244230"/>
            <a:ext cx="439495" cy="490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6702" y="3263063"/>
            <a:ext cx="333959" cy="438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6057" y="3207556"/>
            <a:ext cx="551999" cy="567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6213" y="3284619"/>
            <a:ext cx="384174" cy="476376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 txBox="1"/>
          <p:nvPr/>
        </p:nvSpPr>
        <p:spPr>
          <a:xfrm>
            <a:off x="1055091" y="6035357"/>
            <a:ext cx="2361648" cy="36933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5080" lvl="0" indent="0" algn="ctr" rtl="0">
              <a:spcBef>
                <a:spcPts val="0"/>
              </a:spcBef>
              <a:buSzPct val="25000"/>
              <a:buNone/>
            </a:pPr>
            <a:r>
              <a:rPr lang="ru-RU" sz="1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Подсистема хранения</a:t>
            </a:r>
            <a:br>
              <a:rPr lang="ru-RU" sz="1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1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и обработки информации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5929480" y="6031548"/>
            <a:ext cx="2530978" cy="36933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12700" marR="5080" lvl="0" indent="-12700" algn="ctr" rtl="0">
              <a:spcBef>
                <a:spcPts val="0"/>
              </a:spcBef>
              <a:buSzPct val="25000"/>
              <a:buNone/>
            </a:pPr>
            <a:r>
              <a:rPr lang="ru-RU" sz="1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Подсистема информационной  безопасности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3398560" y="6035967"/>
            <a:ext cx="2549099" cy="36933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12700" marR="5080" lvl="0" indent="0" algn="ctr" rtl="0">
              <a:spcBef>
                <a:spcPts val="0"/>
              </a:spcBef>
              <a:buSzPct val="25000"/>
              <a:buNone/>
            </a:pPr>
            <a:r>
              <a:rPr lang="ru-RU" sz="1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Подсистема технологического  мониторинга</a:t>
            </a:r>
          </a:p>
        </p:txBody>
      </p:sp>
      <p:sp>
        <p:nvSpPr>
          <p:cNvPr id="198" name="Shape 198"/>
          <p:cNvSpPr txBox="1"/>
          <p:nvPr/>
        </p:nvSpPr>
        <p:spPr>
          <a:xfrm>
            <a:off x="8442281" y="6031548"/>
            <a:ext cx="2629799" cy="36933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1270" marR="0" lvl="0" indent="-1270" algn="ctr" rtl="0">
              <a:spcBef>
                <a:spcPts val="0"/>
              </a:spcBef>
              <a:buSzPct val="25000"/>
              <a:buNone/>
            </a:pPr>
            <a:r>
              <a:rPr lang="ru-RU" sz="1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Подсистема сопряжения </a:t>
            </a:r>
            <a:br>
              <a:rPr lang="ru-RU" sz="1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1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с внешними системами</a:t>
            </a:r>
          </a:p>
        </p:txBody>
      </p:sp>
      <p:pic>
        <p:nvPicPr>
          <p:cNvPr id="199" name="Shape 199"/>
          <p:cNvPicPr preferRelativeResize="0"/>
          <p:nvPr/>
        </p:nvPicPr>
        <p:blipFill rotWithShape="1"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7532" y="5500064"/>
            <a:ext cx="314876" cy="440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/>
          <p:cNvPicPr preferRelativeResize="0"/>
          <p:nvPr/>
        </p:nvPicPr>
        <p:blipFill rotWithShape="1">
          <a:blip r:embed="rId1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7057" y="5645251"/>
            <a:ext cx="442387" cy="364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/>
          <p:cNvPicPr preferRelativeResize="0"/>
          <p:nvPr/>
        </p:nvPicPr>
        <p:blipFill rotWithShape="1">
          <a:blip r:embed="rId1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4493" y="5549910"/>
            <a:ext cx="444466" cy="430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/>
          <p:cNvPicPr preferRelativeResize="0"/>
          <p:nvPr/>
        </p:nvPicPr>
        <p:blipFill rotWithShape="1">
          <a:blip r:embed="rId1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1660" y="5530817"/>
            <a:ext cx="446257" cy="446257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/>
          <p:nvPr/>
        </p:nvSpPr>
        <p:spPr>
          <a:xfrm>
            <a:off x="631077" y="2901243"/>
            <a:ext cx="2778548" cy="307777"/>
          </a:xfrm>
          <a:prstGeom prst="rect">
            <a:avLst/>
          </a:prstGeom>
          <a:solidFill>
            <a:srgbClr val="FBC93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08000" marR="0" lvl="0" indent="-6399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400">
                <a:solidFill>
                  <a:srgbClr val="215C74"/>
                </a:solidFill>
                <a:latin typeface="PT Sans"/>
                <a:ea typeface="PT Sans"/>
                <a:cs typeface="PT Sans"/>
                <a:sym typeface="PT Sans"/>
              </a:rPr>
              <a:t>Функциональные подсистемы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Shape 20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35650" y="2025213"/>
            <a:ext cx="1450969" cy="95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/>
          <p:nvPr/>
        </p:nvSpPr>
        <p:spPr>
          <a:xfrm>
            <a:off x="10468057" y="2198721"/>
            <a:ext cx="778304" cy="75940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Shape 21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5932" y="4129048"/>
            <a:ext cx="1212444" cy="1283791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/>
          <p:nvPr/>
        </p:nvSpPr>
        <p:spPr>
          <a:xfrm>
            <a:off x="8874329" y="4327539"/>
            <a:ext cx="941749" cy="83534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Shape 212"/>
          <p:cNvSpPr/>
          <p:nvPr/>
        </p:nvSpPr>
        <p:spPr>
          <a:xfrm>
            <a:off x="2930802" y="1632774"/>
            <a:ext cx="5763746" cy="4783523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83D8F0">
              <a:alpha val="17647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Shape 213"/>
          <p:cNvSpPr txBox="1"/>
          <p:nvPr/>
        </p:nvSpPr>
        <p:spPr>
          <a:xfrm>
            <a:off x="637199" y="276886"/>
            <a:ext cx="5594737" cy="523219"/>
          </a:xfrm>
          <a:prstGeom prst="rect">
            <a:avLst/>
          </a:prstGeom>
          <a:solidFill>
            <a:srgbClr val="215C7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60000" marR="0" lvl="0" indent="-4399" algn="l" rtl="0">
              <a:spcBef>
                <a:spcPts val="0"/>
              </a:spcBef>
              <a:buSzPct val="25000"/>
              <a:buNone/>
            </a:pPr>
            <a:r>
              <a:rPr lang="ru-RU" sz="2800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АРХИТЕКТУРА СИСТЕМЫ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642462" y="886486"/>
            <a:ext cx="5585458" cy="523219"/>
          </a:xfrm>
          <a:prstGeom prst="rect">
            <a:avLst/>
          </a:prstGeom>
          <a:solidFill>
            <a:srgbClr val="215C7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60000" marR="0" lvl="0" indent="-4399" algn="l" rtl="0">
              <a:spcBef>
                <a:spcPts val="0"/>
              </a:spcBef>
              <a:buSzPct val="25000"/>
              <a:buNone/>
            </a:pPr>
            <a:r>
              <a:rPr lang="ru-RU" sz="2800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АППАРАТНЫЙ УРОВЕНЬ</a:t>
            </a:r>
          </a:p>
        </p:txBody>
      </p:sp>
      <p:sp>
        <p:nvSpPr>
          <p:cNvPr id="215" name="Shape 215"/>
          <p:cNvSpPr/>
          <p:nvPr/>
        </p:nvSpPr>
        <p:spPr>
          <a:xfrm>
            <a:off x="2633959" y="4549646"/>
            <a:ext cx="2363034" cy="4690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400" b="1" cap="none">
                <a:solidFill>
                  <a:srgbClr val="215C74"/>
                </a:solidFill>
                <a:latin typeface="PT Sans"/>
                <a:ea typeface="PT Sans"/>
                <a:cs typeface="PT Sans"/>
                <a:sym typeface="PT Sans"/>
              </a:rPr>
              <a:t>WEB-БРАУЗЕР</a:t>
            </a:r>
          </a:p>
        </p:txBody>
      </p:sp>
      <p:sp>
        <p:nvSpPr>
          <p:cNvPr id="216" name="Shape 216"/>
          <p:cNvSpPr/>
          <p:nvPr/>
        </p:nvSpPr>
        <p:spPr>
          <a:xfrm>
            <a:off x="2703860" y="5031335"/>
            <a:ext cx="2185569" cy="523219"/>
          </a:xfrm>
          <a:prstGeom prst="rect">
            <a:avLst/>
          </a:prstGeom>
          <a:solidFill>
            <a:srgbClr val="215C7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4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интерфейс </a:t>
            </a:r>
            <a:br>
              <a:rPr lang="ru-RU" sz="14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14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на тонком клиенте</a:t>
            </a:r>
          </a:p>
        </p:txBody>
      </p:sp>
      <p:pic>
        <p:nvPicPr>
          <p:cNvPr id="217" name="Shape 217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7624" y="2681135"/>
            <a:ext cx="2618045" cy="1718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0637" y="2464315"/>
            <a:ext cx="983592" cy="1272881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Shape 219"/>
          <p:cNvSpPr/>
          <p:nvPr/>
        </p:nvSpPr>
        <p:spPr>
          <a:xfrm>
            <a:off x="610216" y="3916639"/>
            <a:ext cx="1357066" cy="307777"/>
          </a:xfrm>
          <a:prstGeom prst="rect">
            <a:avLst/>
          </a:prstGeom>
          <a:solidFill>
            <a:srgbClr val="FBC93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400">
                <a:solidFill>
                  <a:srgbClr val="215C74"/>
                </a:solidFill>
                <a:latin typeface="PT Sans"/>
                <a:ea typeface="PT Sans"/>
                <a:cs typeface="PT Sans"/>
                <a:sym typeface="PT Sans"/>
              </a:rPr>
              <a:t>Пользователь</a:t>
            </a:r>
          </a:p>
        </p:txBody>
      </p:sp>
      <p:sp>
        <p:nvSpPr>
          <p:cNvPr id="220" name="Shape 220"/>
          <p:cNvSpPr/>
          <p:nvPr/>
        </p:nvSpPr>
        <p:spPr>
          <a:xfrm rot="10800000">
            <a:off x="1507389" y="3639774"/>
            <a:ext cx="1714660" cy="1558782"/>
          </a:xfrm>
          <a:prstGeom prst="arc">
            <a:avLst>
              <a:gd name="adj1" fmla="val 16200000"/>
              <a:gd name="adj2" fmla="val 0"/>
            </a:avLst>
          </a:prstGeom>
          <a:noFill/>
          <a:ln w="28575" cap="flat" cmpd="sng">
            <a:solidFill>
              <a:srgbClr val="AEABAB"/>
            </a:solidFill>
            <a:prstDash val="solid"/>
            <a:miter/>
            <a:headEnd type="stealth" w="lg" len="lg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Shape 221"/>
          <p:cNvSpPr/>
          <p:nvPr/>
        </p:nvSpPr>
        <p:spPr>
          <a:xfrm>
            <a:off x="8694547" y="5499828"/>
            <a:ext cx="1357066" cy="307777"/>
          </a:xfrm>
          <a:prstGeom prst="rect">
            <a:avLst/>
          </a:prstGeom>
          <a:solidFill>
            <a:srgbClr val="FBC93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400">
                <a:solidFill>
                  <a:srgbClr val="215C74"/>
                </a:solidFill>
                <a:latin typeface="PT Sans"/>
                <a:ea typeface="PT Sans"/>
                <a:cs typeface="PT Sans"/>
                <a:sym typeface="PT Sans"/>
              </a:rPr>
              <a:t>Сеть интернет</a:t>
            </a:r>
          </a:p>
        </p:txBody>
      </p:sp>
      <p:sp>
        <p:nvSpPr>
          <p:cNvPr id="222" name="Shape 222"/>
          <p:cNvSpPr/>
          <p:nvPr/>
        </p:nvSpPr>
        <p:spPr>
          <a:xfrm rot="7386765">
            <a:off x="7701538" y="4798228"/>
            <a:ext cx="1714660" cy="1558782"/>
          </a:xfrm>
          <a:prstGeom prst="arc">
            <a:avLst>
              <a:gd name="adj1" fmla="val 16200000"/>
              <a:gd name="adj2" fmla="val 1299648"/>
            </a:avLst>
          </a:prstGeom>
          <a:noFill/>
          <a:ln w="28575" cap="flat" cmpd="sng">
            <a:solidFill>
              <a:srgbClr val="AEABAB"/>
            </a:solidFill>
            <a:prstDash val="solid"/>
            <a:miter/>
            <a:headEnd type="stealth" w="lg" len="lg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Shape 223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9552" y="4354100"/>
            <a:ext cx="624547" cy="81538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/>
          <p:nvPr/>
        </p:nvSpPr>
        <p:spPr>
          <a:xfrm rot="5400000">
            <a:off x="9523745" y="3819612"/>
            <a:ext cx="1714660" cy="1558782"/>
          </a:xfrm>
          <a:prstGeom prst="arc">
            <a:avLst>
              <a:gd name="adj1" fmla="val 14188732"/>
              <a:gd name="adj2" fmla="val 0"/>
            </a:avLst>
          </a:prstGeom>
          <a:noFill/>
          <a:ln w="28575" cap="flat" cmpd="sng">
            <a:solidFill>
              <a:srgbClr val="AEABAB"/>
            </a:solidFill>
            <a:prstDash val="solid"/>
            <a:miter/>
            <a:headEnd type="stealth" w="lg" len="lg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Shape 225"/>
          <p:cNvSpPr/>
          <p:nvPr/>
        </p:nvSpPr>
        <p:spPr>
          <a:xfrm>
            <a:off x="1073079" y="1801065"/>
            <a:ext cx="478708" cy="47870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226" name="Shape 226"/>
          <p:cNvSpPr/>
          <p:nvPr/>
        </p:nvSpPr>
        <p:spPr>
          <a:xfrm>
            <a:off x="3399482" y="1801065"/>
            <a:ext cx="478708" cy="47870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227" name="Shape 227"/>
          <p:cNvSpPr/>
          <p:nvPr/>
        </p:nvSpPr>
        <p:spPr>
          <a:xfrm>
            <a:off x="9162471" y="3573685"/>
            <a:ext cx="478708" cy="47870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228" name="Shape 228"/>
          <p:cNvSpPr/>
          <p:nvPr/>
        </p:nvSpPr>
        <p:spPr>
          <a:xfrm>
            <a:off x="10676274" y="1356458"/>
            <a:ext cx="478708" cy="47870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pic>
        <p:nvPicPr>
          <p:cNvPr id="229" name="Shape 229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5067" y="2104810"/>
            <a:ext cx="879808" cy="9645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0" name="Shape 230"/>
          <p:cNvGrpSpPr/>
          <p:nvPr/>
        </p:nvGrpSpPr>
        <p:grpSpPr>
          <a:xfrm>
            <a:off x="5089710" y="2143161"/>
            <a:ext cx="3084247" cy="1643727"/>
            <a:chOff x="5089710" y="2143161"/>
            <a:chExt cx="3084247" cy="1643727"/>
          </a:xfrm>
        </p:grpSpPr>
        <p:pic>
          <p:nvPicPr>
            <p:cNvPr id="231" name="Shape 231"/>
            <p:cNvPicPr preferRelativeResize="0"/>
            <p:nvPr/>
          </p:nvPicPr>
          <p:blipFill rotWithShape="1">
            <a:blip r:embed="rId9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89710" y="2143161"/>
              <a:ext cx="3084247" cy="16437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2" name="Shape 232"/>
            <p:cNvSpPr/>
            <p:nvPr/>
          </p:nvSpPr>
          <p:spPr>
            <a:xfrm>
              <a:off x="5379473" y="2418596"/>
              <a:ext cx="667364" cy="45718"/>
            </a:xfrm>
            <a:prstGeom prst="rect">
              <a:avLst/>
            </a:prstGeom>
            <a:solidFill>
              <a:srgbClr val="F2F7F8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Shape 233"/>
            <p:cNvSpPr/>
            <p:nvPr/>
          </p:nvSpPr>
          <p:spPr>
            <a:xfrm>
              <a:off x="6290187" y="2348541"/>
              <a:ext cx="357648" cy="115773"/>
            </a:xfrm>
            <a:prstGeom prst="rect">
              <a:avLst/>
            </a:prstGeom>
            <a:solidFill>
              <a:srgbClr val="F2F7F8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Shape 234"/>
            <p:cNvSpPr/>
            <p:nvPr/>
          </p:nvSpPr>
          <p:spPr>
            <a:xfrm>
              <a:off x="5611760" y="2382831"/>
              <a:ext cx="435077" cy="45718"/>
            </a:xfrm>
            <a:prstGeom prst="rect">
              <a:avLst/>
            </a:prstGeom>
            <a:solidFill>
              <a:srgbClr val="F2F7F8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Shape 235"/>
            <p:cNvSpPr/>
            <p:nvPr/>
          </p:nvSpPr>
          <p:spPr>
            <a:xfrm>
              <a:off x="5143837" y="2335513"/>
              <a:ext cx="224574" cy="122555"/>
            </a:xfrm>
            <a:prstGeom prst="rect">
              <a:avLst/>
            </a:prstGeom>
            <a:solidFill>
              <a:srgbClr val="F2F7F8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Shape 236"/>
            <p:cNvSpPr txBox="1"/>
            <p:nvPr/>
          </p:nvSpPr>
          <p:spPr>
            <a:xfrm>
              <a:off x="6227921" y="2292467"/>
              <a:ext cx="460381" cy="138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ru-RU" sz="300" b="1">
                  <a:solidFill>
                    <a:srgbClr val="3EADEE"/>
                  </a:solidFill>
                  <a:latin typeface="Calibri"/>
                  <a:ea typeface="Calibri"/>
                  <a:cs typeface="Calibri"/>
                  <a:sym typeface="Calibri"/>
                </a:rPr>
                <a:t>portal@portal.ru</a:t>
              </a:r>
            </a:p>
          </p:txBody>
        </p:sp>
        <p:sp>
          <p:nvSpPr>
            <p:cNvPr id="237" name="Shape 237"/>
            <p:cNvSpPr txBox="1"/>
            <p:nvPr/>
          </p:nvSpPr>
          <p:spPr>
            <a:xfrm>
              <a:off x="6231937" y="2358943"/>
              <a:ext cx="457175" cy="138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ru-RU" sz="300" b="1">
                  <a:solidFill>
                    <a:srgbClr val="3EADEE"/>
                  </a:solidFill>
                  <a:latin typeface="Calibri"/>
                  <a:ea typeface="Calibri"/>
                  <a:cs typeface="Calibri"/>
                  <a:sym typeface="Calibri"/>
                </a:rPr>
                <a:t>8 (800) 000-00-00</a:t>
              </a:r>
            </a:p>
          </p:txBody>
        </p:sp>
      </p:grpSp>
      <p:grpSp>
        <p:nvGrpSpPr>
          <p:cNvPr id="238" name="Shape 238"/>
          <p:cNvGrpSpPr/>
          <p:nvPr/>
        </p:nvGrpSpPr>
        <p:grpSpPr>
          <a:xfrm>
            <a:off x="5074212" y="4151033"/>
            <a:ext cx="3108345" cy="1656571"/>
            <a:chOff x="5074212" y="4151033"/>
            <a:chExt cx="3108345" cy="1656571"/>
          </a:xfrm>
        </p:grpSpPr>
        <p:pic>
          <p:nvPicPr>
            <p:cNvPr id="239" name="Shape 239"/>
            <p:cNvPicPr preferRelativeResize="0"/>
            <p:nvPr/>
          </p:nvPicPr>
          <p:blipFill rotWithShape="1">
            <a:blip r:embed="rId10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74212" y="4151033"/>
              <a:ext cx="3108345" cy="16565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0" name="Shape 240"/>
            <p:cNvSpPr/>
            <p:nvPr/>
          </p:nvSpPr>
          <p:spPr>
            <a:xfrm>
              <a:off x="5372437" y="4428219"/>
              <a:ext cx="667364" cy="45718"/>
            </a:xfrm>
            <a:prstGeom prst="rect">
              <a:avLst/>
            </a:prstGeom>
            <a:solidFill>
              <a:srgbClr val="F2F7F8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Shape 241"/>
            <p:cNvSpPr/>
            <p:nvPr/>
          </p:nvSpPr>
          <p:spPr>
            <a:xfrm>
              <a:off x="5604725" y="4392453"/>
              <a:ext cx="435077" cy="45718"/>
            </a:xfrm>
            <a:prstGeom prst="rect">
              <a:avLst/>
            </a:prstGeom>
            <a:solidFill>
              <a:srgbClr val="F2F7F8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Shape 242"/>
            <p:cNvSpPr/>
            <p:nvPr/>
          </p:nvSpPr>
          <p:spPr>
            <a:xfrm>
              <a:off x="5136801" y="4345135"/>
              <a:ext cx="224574" cy="122555"/>
            </a:xfrm>
            <a:prstGeom prst="rect">
              <a:avLst/>
            </a:prstGeom>
            <a:solidFill>
              <a:srgbClr val="F2F7F8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Shape 243"/>
            <p:cNvSpPr/>
            <p:nvPr/>
          </p:nvSpPr>
          <p:spPr>
            <a:xfrm>
              <a:off x="6266744" y="4351378"/>
              <a:ext cx="381090" cy="115773"/>
            </a:xfrm>
            <a:prstGeom prst="rect">
              <a:avLst/>
            </a:prstGeom>
            <a:solidFill>
              <a:srgbClr val="F2F7F8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Shape 244"/>
            <p:cNvSpPr txBox="1"/>
            <p:nvPr/>
          </p:nvSpPr>
          <p:spPr>
            <a:xfrm>
              <a:off x="6227921" y="4300019"/>
              <a:ext cx="460381" cy="138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ru-RU" sz="300" b="1">
                  <a:solidFill>
                    <a:srgbClr val="3EADEE"/>
                  </a:solidFill>
                  <a:latin typeface="Calibri"/>
                  <a:ea typeface="Calibri"/>
                  <a:cs typeface="Calibri"/>
                  <a:sym typeface="Calibri"/>
                </a:rPr>
                <a:t>portal@portal.ru</a:t>
              </a:r>
            </a:p>
          </p:txBody>
        </p:sp>
        <p:sp>
          <p:nvSpPr>
            <p:cNvPr id="245" name="Shape 245"/>
            <p:cNvSpPr txBox="1"/>
            <p:nvPr/>
          </p:nvSpPr>
          <p:spPr>
            <a:xfrm>
              <a:off x="6231937" y="4366494"/>
              <a:ext cx="457175" cy="138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ru-RU" sz="300" b="1">
                  <a:solidFill>
                    <a:srgbClr val="3EADEE"/>
                  </a:solidFill>
                  <a:latin typeface="Calibri"/>
                  <a:ea typeface="Calibri"/>
                  <a:cs typeface="Calibri"/>
                  <a:sym typeface="Calibri"/>
                </a:rPr>
                <a:t>8 (800) 000-00-00</a:t>
              </a:r>
            </a:p>
          </p:txBody>
        </p:sp>
      </p:grpSp>
      <p:sp>
        <p:nvSpPr>
          <p:cNvPr id="246" name="Shape 246"/>
          <p:cNvSpPr/>
          <p:nvPr/>
        </p:nvSpPr>
        <p:spPr>
          <a:xfrm>
            <a:off x="9816079" y="3443707"/>
            <a:ext cx="2120816" cy="523219"/>
          </a:xfrm>
          <a:prstGeom prst="rect">
            <a:avLst/>
          </a:prstGeom>
          <a:solidFill>
            <a:srgbClr val="215C7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4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размещены на серверах ОИВ</a:t>
            </a:r>
          </a:p>
        </p:txBody>
      </p:sp>
      <p:sp>
        <p:nvSpPr>
          <p:cNvPr id="247" name="Shape 247"/>
          <p:cNvSpPr/>
          <p:nvPr/>
        </p:nvSpPr>
        <p:spPr>
          <a:xfrm>
            <a:off x="8601357" y="3059780"/>
            <a:ext cx="3458954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000" b="1" cap="none">
                <a:solidFill>
                  <a:srgbClr val="215C74"/>
                </a:solidFill>
                <a:latin typeface="PT Sans"/>
                <a:ea typeface="PT Sans"/>
                <a:cs typeface="PT Sans"/>
                <a:sym typeface="PT Sans"/>
              </a:rPr>
              <a:t>ПОРТАЛЬНЫЕ РЕШЕНИЯ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Shape 25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81550" y="25152"/>
            <a:ext cx="11409997" cy="829818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Shape 253"/>
          <p:cNvSpPr txBox="1"/>
          <p:nvPr/>
        </p:nvSpPr>
        <p:spPr>
          <a:xfrm>
            <a:off x="637200" y="276886"/>
            <a:ext cx="5663015" cy="5232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60000" marR="0" lvl="0" indent="-4399" algn="l" rtl="0">
              <a:spcBef>
                <a:spcPts val="0"/>
              </a:spcBef>
              <a:buSzPct val="25000"/>
              <a:buNone/>
            </a:pPr>
            <a:r>
              <a:rPr lang="ru-RU" sz="2800" cap="none">
                <a:solidFill>
                  <a:srgbClr val="215C74"/>
                </a:solidFill>
                <a:latin typeface="PT Sans"/>
                <a:ea typeface="PT Sans"/>
                <a:cs typeface="PT Sans"/>
                <a:sym typeface="PT Sans"/>
              </a:rPr>
              <a:t>КОМПОНЕНТЫ СИСТЕМЫ</a:t>
            </a:r>
          </a:p>
        </p:txBody>
      </p:sp>
      <p:pic>
        <p:nvPicPr>
          <p:cNvPr id="254" name="Shape 25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20729" y="276886"/>
            <a:ext cx="1930399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Shape 255"/>
          <p:cNvSpPr txBox="1"/>
          <p:nvPr/>
        </p:nvSpPr>
        <p:spPr>
          <a:xfrm>
            <a:off x="9471300" y="1846989"/>
            <a:ext cx="3082324" cy="40934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Подсистема «Потребности»</a:t>
            </a:r>
          </a:p>
          <a:p>
            <a:pPr marL="0" marR="0" lvl="0" indent="0" algn="l" rtl="0">
              <a:spcBef>
                <a:spcPts val="4000"/>
              </a:spcBef>
              <a:spcAft>
                <a:spcPts val="0"/>
              </a:spcAft>
              <a:buSzPct val="25000"/>
              <a:buNone/>
            </a:pPr>
            <a: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Подсистема </a:t>
            </a:r>
            <a:b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«Закупки»</a:t>
            </a:r>
          </a:p>
          <a:p>
            <a:pPr marL="0" marR="0" lvl="0" indent="0" algn="l" rtl="0">
              <a:spcBef>
                <a:spcPts val="4000"/>
              </a:spcBef>
              <a:spcAft>
                <a:spcPts val="0"/>
              </a:spcAft>
              <a:buSzPct val="25000"/>
              <a:buNone/>
            </a:pPr>
            <a: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Подсистема </a:t>
            </a:r>
            <a:b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«Учет договоров»</a:t>
            </a:r>
          </a:p>
          <a:p>
            <a:pPr marL="0" marR="0" lvl="0" indent="0" algn="l" rtl="0">
              <a:spcBef>
                <a:spcPts val="4000"/>
              </a:spcBef>
              <a:spcAft>
                <a:spcPts val="0"/>
              </a:spcAft>
              <a:buSzPct val="25000"/>
              <a:buNone/>
            </a:pPr>
            <a:r>
              <a:rPr lang="ru-RU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Аналитическая подсистема</a:t>
            </a:r>
          </a:p>
        </p:txBody>
      </p:sp>
      <p:sp>
        <p:nvSpPr>
          <p:cNvPr id="256" name="Shape 256"/>
          <p:cNvSpPr/>
          <p:nvPr/>
        </p:nvSpPr>
        <p:spPr>
          <a:xfrm>
            <a:off x="8730417" y="4153523"/>
            <a:ext cx="579236" cy="579236"/>
          </a:xfrm>
          <a:prstGeom prst="ellipse">
            <a:avLst/>
          </a:prstGeom>
          <a:solidFill>
            <a:srgbClr val="44ABC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3</a:t>
            </a:r>
          </a:p>
        </p:txBody>
      </p:sp>
      <p:sp>
        <p:nvSpPr>
          <p:cNvPr id="257" name="Shape 257"/>
          <p:cNvSpPr/>
          <p:nvPr/>
        </p:nvSpPr>
        <p:spPr>
          <a:xfrm>
            <a:off x="8730417" y="3027688"/>
            <a:ext cx="579236" cy="579236"/>
          </a:xfrm>
          <a:prstGeom prst="ellipse">
            <a:avLst/>
          </a:prstGeom>
          <a:solidFill>
            <a:srgbClr val="44ABC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2</a:t>
            </a:r>
          </a:p>
        </p:txBody>
      </p:sp>
      <p:sp>
        <p:nvSpPr>
          <p:cNvPr id="258" name="Shape 258"/>
          <p:cNvSpPr/>
          <p:nvPr/>
        </p:nvSpPr>
        <p:spPr>
          <a:xfrm>
            <a:off x="8730417" y="1846989"/>
            <a:ext cx="579236" cy="579236"/>
          </a:xfrm>
          <a:prstGeom prst="ellipse">
            <a:avLst/>
          </a:prstGeom>
          <a:solidFill>
            <a:srgbClr val="44ABC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1</a:t>
            </a:r>
          </a:p>
        </p:txBody>
      </p:sp>
      <p:sp>
        <p:nvSpPr>
          <p:cNvPr id="259" name="Shape 259"/>
          <p:cNvSpPr/>
          <p:nvPr/>
        </p:nvSpPr>
        <p:spPr>
          <a:xfrm>
            <a:off x="8730417" y="5279357"/>
            <a:ext cx="579236" cy="579236"/>
          </a:xfrm>
          <a:prstGeom prst="ellipse">
            <a:avLst/>
          </a:prstGeom>
          <a:solidFill>
            <a:srgbClr val="44ABC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/>
        </p:nvSpPr>
        <p:spPr>
          <a:xfrm>
            <a:off x="637197" y="276886"/>
            <a:ext cx="6659713" cy="5232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60000" marR="0" lvl="0" indent="-4399" algn="l" rtl="0">
              <a:spcBef>
                <a:spcPts val="0"/>
              </a:spcBef>
              <a:buSzPct val="25000"/>
              <a:buNone/>
            </a:pPr>
            <a:r>
              <a:rPr lang="ru-RU" sz="2800" cap="none">
                <a:solidFill>
                  <a:srgbClr val="215C74"/>
                </a:solidFill>
                <a:latin typeface="PT Sans"/>
                <a:ea typeface="PT Sans"/>
                <a:cs typeface="PT Sans"/>
                <a:sym typeface="PT Sans"/>
              </a:rPr>
              <a:t>ПОДСИСТЕМА «ПОТРЕБНОСТИ»</a:t>
            </a:r>
          </a:p>
        </p:txBody>
      </p:sp>
      <p:pic>
        <p:nvPicPr>
          <p:cNvPr id="265" name="Shape 26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20729" y="276886"/>
            <a:ext cx="1930399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Shape 266"/>
          <p:cNvSpPr txBox="1"/>
          <p:nvPr/>
        </p:nvSpPr>
        <p:spPr>
          <a:xfrm>
            <a:off x="1038387" y="1545120"/>
            <a:ext cx="3084164" cy="43396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16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Ведение иерархического классификатора товаров и услуг</a:t>
            </a:r>
          </a:p>
          <a:p>
            <a:pPr marL="0" marR="0" lvl="0" indent="0" algn="l" rtl="0">
              <a:spcBef>
                <a:spcPts val="3000"/>
              </a:spcBef>
              <a:spcAft>
                <a:spcPts val="0"/>
              </a:spcAft>
              <a:buSzPct val="25000"/>
              <a:buNone/>
            </a:pPr>
            <a:r>
              <a:rPr lang="ru-RU" sz="16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Учет характеристик </a:t>
            </a:r>
            <a:br>
              <a:rPr lang="ru-RU" sz="16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16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продукции</a:t>
            </a:r>
          </a:p>
          <a:p>
            <a:pPr marL="0" marR="0" lvl="0" indent="0" algn="l" rtl="0">
              <a:spcBef>
                <a:spcPts val="3000"/>
              </a:spcBef>
              <a:spcAft>
                <a:spcPts val="0"/>
              </a:spcAft>
              <a:buSzPct val="25000"/>
              <a:buNone/>
            </a:pPr>
            <a:r>
              <a:rPr lang="ru-RU" sz="16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Поддержка версионности</a:t>
            </a:r>
          </a:p>
          <a:p>
            <a:pPr marL="0" marR="0" lvl="0" indent="0" algn="l" rtl="0">
              <a:spcBef>
                <a:spcPts val="3000"/>
              </a:spcBef>
              <a:spcAft>
                <a:spcPts val="0"/>
              </a:spcAft>
              <a:buSzPct val="25000"/>
              <a:buNone/>
            </a:pPr>
            <a:r>
              <a:rPr lang="ru-RU" sz="16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Автоматизированное формирование Технического задания, Формы 3 на основе классификатора</a:t>
            </a:r>
          </a:p>
          <a:p>
            <a:pPr marL="0" marR="0" lvl="0" indent="0" algn="l" rtl="0">
              <a:spcBef>
                <a:spcPts val="3000"/>
              </a:spcBef>
              <a:spcAft>
                <a:spcPts val="0"/>
              </a:spcAft>
              <a:buSzPct val="25000"/>
              <a:buNone/>
            </a:pPr>
            <a:r>
              <a:rPr lang="ru-RU" sz="16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Учет версий </a:t>
            </a:r>
            <a:br>
              <a:rPr lang="ru-RU" sz="16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-RU" sz="16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цен на позиции</a:t>
            </a:r>
          </a:p>
        </p:txBody>
      </p:sp>
      <p:sp>
        <p:nvSpPr>
          <p:cNvPr id="267" name="Shape 267"/>
          <p:cNvSpPr/>
          <p:nvPr/>
        </p:nvSpPr>
        <p:spPr>
          <a:xfrm>
            <a:off x="458095" y="1576116"/>
            <a:ext cx="478708" cy="478708"/>
          </a:xfrm>
          <a:prstGeom prst="ellipse">
            <a:avLst/>
          </a:prstGeom>
          <a:solidFill>
            <a:srgbClr val="44ABC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1</a:t>
            </a:r>
          </a:p>
        </p:txBody>
      </p:sp>
      <p:pic>
        <p:nvPicPr>
          <p:cNvPr id="268" name="Shape 26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9310" y="38995"/>
            <a:ext cx="11409997" cy="829818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Shape 269"/>
          <p:cNvSpPr/>
          <p:nvPr/>
        </p:nvSpPr>
        <p:spPr>
          <a:xfrm>
            <a:off x="458095" y="2494508"/>
            <a:ext cx="478708" cy="478708"/>
          </a:xfrm>
          <a:prstGeom prst="ellipse">
            <a:avLst/>
          </a:prstGeom>
          <a:solidFill>
            <a:srgbClr val="44ABC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2</a:t>
            </a:r>
          </a:p>
        </p:txBody>
      </p:sp>
      <p:sp>
        <p:nvSpPr>
          <p:cNvPr id="270" name="Shape 270"/>
          <p:cNvSpPr/>
          <p:nvPr/>
        </p:nvSpPr>
        <p:spPr>
          <a:xfrm>
            <a:off x="458095" y="3202986"/>
            <a:ext cx="478708" cy="478708"/>
          </a:xfrm>
          <a:prstGeom prst="ellipse">
            <a:avLst/>
          </a:prstGeom>
          <a:solidFill>
            <a:srgbClr val="44ABC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3</a:t>
            </a:r>
          </a:p>
        </p:txBody>
      </p:sp>
      <p:sp>
        <p:nvSpPr>
          <p:cNvPr id="271" name="Shape 271"/>
          <p:cNvSpPr/>
          <p:nvPr/>
        </p:nvSpPr>
        <p:spPr>
          <a:xfrm>
            <a:off x="458095" y="4025587"/>
            <a:ext cx="478708" cy="478708"/>
          </a:xfrm>
          <a:prstGeom prst="ellipse">
            <a:avLst/>
          </a:prstGeom>
          <a:solidFill>
            <a:srgbClr val="44ABC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4</a:t>
            </a:r>
          </a:p>
        </p:txBody>
      </p:sp>
      <p:sp>
        <p:nvSpPr>
          <p:cNvPr id="272" name="Shape 272"/>
          <p:cNvSpPr/>
          <p:nvPr/>
        </p:nvSpPr>
        <p:spPr>
          <a:xfrm>
            <a:off x="458095" y="5339562"/>
            <a:ext cx="478708" cy="478708"/>
          </a:xfrm>
          <a:prstGeom prst="ellipse">
            <a:avLst/>
          </a:prstGeom>
          <a:solidFill>
            <a:srgbClr val="44ABC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5</a:t>
            </a:r>
          </a:p>
        </p:txBody>
      </p:sp>
      <p:sp>
        <p:nvSpPr>
          <p:cNvPr id="273" name="Shape 273"/>
          <p:cNvSpPr txBox="1"/>
          <p:nvPr/>
        </p:nvSpPr>
        <p:spPr>
          <a:xfrm>
            <a:off x="1014954" y="807058"/>
            <a:ext cx="4174541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4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Номенклатор товаров и услуг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761</Words>
  <Application>Microsoft Office PowerPoint</Application>
  <PresentationFormat>Произвольный</PresentationFormat>
  <Paragraphs>223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PT Sans</vt:lpstr>
      <vt:lpstr>Noto Sans Symbols</vt:lpstr>
      <vt:lpstr>Lato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Оксана</cp:lastModifiedBy>
  <cp:revision>2</cp:revision>
  <dcterms:modified xsi:type="dcterms:W3CDTF">2017-04-05T09:47:09Z</dcterms:modified>
</cp:coreProperties>
</file>